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31"/>
  </p:notesMasterIdLst>
  <p:sldIdLst>
    <p:sldId id="398" r:id="rId3"/>
    <p:sldId id="399" r:id="rId4"/>
    <p:sldId id="400" r:id="rId5"/>
    <p:sldId id="813" r:id="rId6"/>
    <p:sldId id="814" r:id="rId7"/>
    <p:sldId id="815" r:id="rId8"/>
    <p:sldId id="816" r:id="rId9"/>
    <p:sldId id="817" r:id="rId10"/>
    <p:sldId id="818" r:id="rId11"/>
    <p:sldId id="819" r:id="rId12"/>
    <p:sldId id="820" r:id="rId13"/>
    <p:sldId id="821" r:id="rId14"/>
    <p:sldId id="822" r:id="rId15"/>
    <p:sldId id="823" r:id="rId16"/>
    <p:sldId id="824" r:id="rId17"/>
    <p:sldId id="825" r:id="rId18"/>
    <p:sldId id="826" r:id="rId19"/>
    <p:sldId id="827" r:id="rId20"/>
    <p:sldId id="2902" r:id="rId21"/>
    <p:sldId id="2903" r:id="rId22"/>
    <p:sldId id="2904" r:id="rId23"/>
    <p:sldId id="2907" r:id="rId24"/>
    <p:sldId id="2906" r:id="rId25"/>
    <p:sldId id="2908" r:id="rId26"/>
    <p:sldId id="2909" r:id="rId27"/>
    <p:sldId id="2910" r:id="rId28"/>
    <p:sldId id="2911" r:id="rId29"/>
    <p:sldId id="812" r:id="rId3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370AF60-E780-4006-BBAB-73EA7D953092}">
          <p14:sldIdLst>
            <p14:sldId id="398"/>
            <p14:sldId id="399"/>
            <p14:sldId id="400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2902"/>
            <p14:sldId id="2903"/>
            <p14:sldId id="2904"/>
            <p14:sldId id="2907"/>
            <p14:sldId id="2906"/>
            <p14:sldId id="2908"/>
            <p14:sldId id="2909"/>
            <p14:sldId id="2910"/>
            <p14:sldId id="2911"/>
            <p14:sldId id="8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750" autoAdjust="0"/>
    <p:restoredTop sz="94660"/>
  </p:normalViewPr>
  <p:slideViewPr>
    <p:cSldViewPr>
      <p:cViewPr varScale="1">
        <p:scale>
          <a:sx n="57" d="100"/>
          <a:sy n="57" d="100"/>
        </p:scale>
        <p:origin x="499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27/07/2023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27/07/2023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27/07/2023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27/07/2023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27/07/2023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27/07/2023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video" Target="https://www.youtube.com/embed/AQdLQV6vhbk?feature=oembed" TargetMode="Externa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iot-cloud-platform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bndes.gov.br/wps/portal/site/home/conhecimento/estudos/chamada-publica-internet-coisas/estudo-internet-das-coisas-um-plano-de-acao-para-o-brasi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video" Target="https://www.youtube.com/embed/NjYTzvAVozo?feature=oembed" TargetMode="Externa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video" Target="https://www.youtube.com/embed/d7Rd6UgcrWo?feature=oembed" TargetMode="Externa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Composição de cenários envolvendo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3" name="Arrow34 - 1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CBDA943-7C66-B258-0062-7D66A4B3FDD1}"/>
              </a:ext>
            </a:extLst>
          </p:cNvPr>
          <p:cNvGrpSpPr>
            <a:grpSpLocks noChangeAspect="1"/>
          </p:cNvGrpSpPr>
          <p:nvPr/>
        </p:nvGrpSpPr>
        <p:grpSpPr>
          <a:xfrm>
            <a:off x="3664465" y="2694603"/>
            <a:ext cx="893459" cy="885263"/>
            <a:chOff x="6004176" y="1690066"/>
            <a:chExt cx="1039285" cy="1029748"/>
          </a:xfrm>
          <a:solidFill>
            <a:schemeClr val="accent1"/>
          </a:solidFill>
        </p:grpSpPr>
        <p:sp>
          <p:nvSpPr>
            <p:cNvPr id="4" name="Freeform 195">
              <a:extLst>
                <a:ext uri="{FF2B5EF4-FFF2-40B4-BE49-F238E27FC236}">
                  <a16:creationId xmlns:a16="http://schemas.microsoft.com/office/drawing/2014/main" id="{C63555FD-A137-2E09-F8CD-C0CAFAD42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5" name="Freeform 196">
              <a:extLst>
                <a:ext uri="{FF2B5EF4-FFF2-40B4-BE49-F238E27FC236}">
                  <a16:creationId xmlns:a16="http://schemas.microsoft.com/office/drawing/2014/main" id="{D4C597B4-D040-4E6C-0F6E-CEC1C58AC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6" name="Freeform 197">
              <a:extLst>
                <a:ext uri="{FF2B5EF4-FFF2-40B4-BE49-F238E27FC236}">
                  <a16:creationId xmlns:a16="http://schemas.microsoft.com/office/drawing/2014/main" id="{CA084F05-C018-2438-DEAA-C0F2C1058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7" name="Freeform 198">
              <a:extLst>
                <a:ext uri="{FF2B5EF4-FFF2-40B4-BE49-F238E27FC236}">
                  <a16:creationId xmlns:a16="http://schemas.microsoft.com/office/drawing/2014/main" id="{99BB61E0-C4DB-3388-25BE-382FCBE0A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grpSp>
        <p:nvGrpSpPr>
          <p:cNvPr id="8" name="Arrow3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EF68BFC-3E62-C7CD-748E-5314DBFCA912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4751909" y="2871571"/>
            <a:ext cx="893461" cy="885263"/>
            <a:chOff x="6004176" y="1690066"/>
            <a:chExt cx="1039285" cy="1029748"/>
          </a:xfrm>
          <a:solidFill>
            <a:schemeClr val="accent2"/>
          </a:solidFill>
        </p:grpSpPr>
        <p:sp>
          <p:nvSpPr>
            <p:cNvPr id="10" name="Freeform 195">
              <a:extLst>
                <a:ext uri="{FF2B5EF4-FFF2-40B4-BE49-F238E27FC236}">
                  <a16:creationId xmlns:a16="http://schemas.microsoft.com/office/drawing/2014/main" id="{69081A95-A4DD-9665-547E-EE7DFD21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" name="Freeform 196">
              <a:extLst>
                <a:ext uri="{FF2B5EF4-FFF2-40B4-BE49-F238E27FC236}">
                  <a16:creationId xmlns:a16="http://schemas.microsoft.com/office/drawing/2014/main" id="{0C9A55A9-7259-8FC4-0D7D-194B351C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" name="Freeform 197">
              <a:extLst>
                <a:ext uri="{FF2B5EF4-FFF2-40B4-BE49-F238E27FC236}">
                  <a16:creationId xmlns:a16="http://schemas.microsoft.com/office/drawing/2014/main" id="{999E7379-972A-6633-5204-F3073F0BF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" name="Freeform 198">
              <a:extLst>
                <a:ext uri="{FF2B5EF4-FFF2-40B4-BE49-F238E27FC236}">
                  <a16:creationId xmlns:a16="http://schemas.microsoft.com/office/drawing/2014/main" id="{6D34F995-D71D-58EA-71BC-2FF964759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grpSp>
        <p:nvGrpSpPr>
          <p:cNvPr id="14" name="Arrow3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B0AEEE0-E53E-725F-28A7-D9DAB089414A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611453" y="3962785"/>
            <a:ext cx="893461" cy="885263"/>
            <a:chOff x="6004176" y="1690066"/>
            <a:chExt cx="1039285" cy="1029748"/>
          </a:xfrm>
          <a:solidFill>
            <a:schemeClr val="accent3"/>
          </a:solidFill>
        </p:grpSpPr>
        <p:sp>
          <p:nvSpPr>
            <p:cNvPr id="15" name="Freeform 195">
              <a:extLst>
                <a:ext uri="{FF2B5EF4-FFF2-40B4-BE49-F238E27FC236}">
                  <a16:creationId xmlns:a16="http://schemas.microsoft.com/office/drawing/2014/main" id="{CD53B1AD-2D94-32AE-1C7F-B0C09337A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6" name="Freeform 196">
              <a:extLst>
                <a:ext uri="{FF2B5EF4-FFF2-40B4-BE49-F238E27FC236}">
                  <a16:creationId xmlns:a16="http://schemas.microsoft.com/office/drawing/2014/main" id="{1D526CC1-7EA1-C14D-0B0E-442C51896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7" name="Freeform 197">
              <a:extLst>
                <a:ext uri="{FF2B5EF4-FFF2-40B4-BE49-F238E27FC236}">
                  <a16:creationId xmlns:a16="http://schemas.microsoft.com/office/drawing/2014/main" id="{8C671F46-CDCF-9302-9AC6-D7378706F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8" name="Freeform 198">
              <a:extLst>
                <a:ext uri="{FF2B5EF4-FFF2-40B4-BE49-F238E27FC236}">
                  <a16:creationId xmlns:a16="http://schemas.microsoft.com/office/drawing/2014/main" id="{66589EE0-605A-504B-EEC4-CD90B181B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grpSp>
        <p:nvGrpSpPr>
          <p:cNvPr id="19" name="Arrow3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7726A5F0-8E2F-4AEF-D850-37A4F7C4D89E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3498634" y="3822344"/>
            <a:ext cx="893459" cy="885263"/>
            <a:chOff x="6004176" y="1690066"/>
            <a:chExt cx="1039285" cy="1029748"/>
          </a:xfrm>
          <a:solidFill>
            <a:schemeClr val="accent4"/>
          </a:solidFill>
        </p:grpSpPr>
        <p:sp>
          <p:nvSpPr>
            <p:cNvPr id="20" name="Freeform 195">
              <a:extLst>
                <a:ext uri="{FF2B5EF4-FFF2-40B4-BE49-F238E27FC236}">
                  <a16:creationId xmlns:a16="http://schemas.microsoft.com/office/drawing/2014/main" id="{6A724DAD-F635-4EB9-A84D-3A7D598F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21" name="Freeform 196">
              <a:extLst>
                <a:ext uri="{FF2B5EF4-FFF2-40B4-BE49-F238E27FC236}">
                  <a16:creationId xmlns:a16="http://schemas.microsoft.com/office/drawing/2014/main" id="{E0970C13-4A54-2203-6AEC-9FEF02B88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22" name="Freeform 197">
              <a:extLst>
                <a:ext uri="{FF2B5EF4-FFF2-40B4-BE49-F238E27FC236}">
                  <a16:creationId xmlns:a16="http://schemas.microsoft.com/office/drawing/2014/main" id="{EA79ED4A-33F7-6BB6-EC14-B12B2B548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23" name="Freeform 198">
              <a:extLst>
                <a:ext uri="{FF2B5EF4-FFF2-40B4-BE49-F238E27FC236}">
                  <a16:creationId xmlns:a16="http://schemas.microsoft.com/office/drawing/2014/main" id="{E6E13230-F917-E18D-8318-65120B4DE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sp>
        <p:nvSpPr>
          <p:cNvPr id="24" name="Gear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87DF9C5-CB1C-AF73-D80B-1604FC119D0C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3985592" y="3183669"/>
            <a:ext cx="1172818" cy="1175314"/>
          </a:xfrm>
          <a:custGeom>
            <a:avLst/>
            <a:gdLst>
              <a:gd name="T0" fmla="*/ 1246 w 1250"/>
              <a:gd name="T1" fmla="*/ 696 h 1250"/>
              <a:gd name="T2" fmla="*/ 1246 w 1250"/>
              <a:gd name="T3" fmla="*/ 554 h 1250"/>
              <a:gd name="T4" fmla="*/ 1077 w 1250"/>
              <a:gd name="T5" fmla="*/ 512 h 1250"/>
              <a:gd name="T6" fmla="*/ 1024 w 1250"/>
              <a:gd name="T7" fmla="*/ 386 h 1250"/>
              <a:gd name="T8" fmla="*/ 1113 w 1250"/>
              <a:gd name="T9" fmla="*/ 238 h 1250"/>
              <a:gd name="T10" fmla="*/ 950 w 1250"/>
              <a:gd name="T11" fmla="*/ 140 h 1250"/>
              <a:gd name="T12" fmla="*/ 803 w 1250"/>
              <a:gd name="T13" fmla="*/ 240 h 1250"/>
              <a:gd name="T14" fmla="*/ 738 w 1250"/>
              <a:gd name="T15" fmla="*/ 53 h 1250"/>
              <a:gd name="T16" fmla="*/ 625 w 1250"/>
              <a:gd name="T17" fmla="*/ 0 h 1250"/>
              <a:gd name="T18" fmla="*/ 512 w 1250"/>
              <a:gd name="T19" fmla="*/ 53 h 1250"/>
              <a:gd name="T20" fmla="*/ 479 w 1250"/>
              <a:gd name="T21" fmla="*/ 227 h 1250"/>
              <a:gd name="T22" fmla="*/ 300 w 1250"/>
              <a:gd name="T23" fmla="*/ 140 h 1250"/>
              <a:gd name="T24" fmla="*/ 138 w 1250"/>
              <a:gd name="T25" fmla="*/ 238 h 1250"/>
              <a:gd name="T26" fmla="*/ 226 w 1250"/>
              <a:gd name="T27" fmla="*/ 386 h 1250"/>
              <a:gd name="T28" fmla="*/ 173 w 1250"/>
              <a:gd name="T29" fmla="*/ 512 h 1250"/>
              <a:gd name="T30" fmla="*/ 4 w 1250"/>
              <a:gd name="T31" fmla="*/ 554 h 1250"/>
              <a:gd name="T32" fmla="*/ 4 w 1250"/>
              <a:gd name="T33" fmla="*/ 696 h 1250"/>
              <a:gd name="T34" fmla="*/ 173 w 1250"/>
              <a:gd name="T35" fmla="*/ 738 h 1250"/>
              <a:gd name="T36" fmla="*/ 226 w 1250"/>
              <a:gd name="T37" fmla="*/ 864 h 1250"/>
              <a:gd name="T38" fmla="*/ 138 w 1250"/>
              <a:gd name="T39" fmla="*/ 1012 h 1250"/>
              <a:gd name="T40" fmla="*/ 300 w 1250"/>
              <a:gd name="T41" fmla="*/ 1110 h 1250"/>
              <a:gd name="T42" fmla="*/ 447 w 1250"/>
              <a:gd name="T43" fmla="*/ 1010 h 1250"/>
              <a:gd name="T44" fmla="*/ 512 w 1250"/>
              <a:gd name="T45" fmla="*/ 1197 h 1250"/>
              <a:gd name="T46" fmla="*/ 625 w 1250"/>
              <a:gd name="T47" fmla="*/ 1250 h 1250"/>
              <a:gd name="T48" fmla="*/ 738 w 1250"/>
              <a:gd name="T49" fmla="*/ 1197 h 1250"/>
              <a:gd name="T50" fmla="*/ 771 w 1250"/>
              <a:gd name="T51" fmla="*/ 1023 h 1250"/>
              <a:gd name="T52" fmla="*/ 950 w 1250"/>
              <a:gd name="T53" fmla="*/ 1110 h 1250"/>
              <a:gd name="T54" fmla="*/ 1113 w 1250"/>
              <a:gd name="T55" fmla="*/ 1012 h 1250"/>
              <a:gd name="T56" fmla="*/ 1024 w 1250"/>
              <a:gd name="T57" fmla="*/ 864 h 1250"/>
              <a:gd name="T58" fmla="*/ 1077 w 1250"/>
              <a:gd name="T59" fmla="*/ 738 h 1250"/>
              <a:gd name="T60" fmla="*/ 625 w 1250"/>
              <a:gd name="T61" fmla="*/ 854 h 1250"/>
              <a:gd name="T62" fmla="*/ 625 w 1250"/>
              <a:gd name="T63" fmla="*/ 396 h 1250"/>
              <a:gd name="T64" fmla="*/ 625 w 1250"/>
              <a:gd name="T65" fmla="*/ 854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0" h="1250">
                <a:moveTo>
                  <a:pt x="1197" y="738"/>
                </a:moveTo>
                <a:cubicBezTo>
                  <a:pt x="1221" y="738"/>
                  <a:pt x="1242" y="719"/>
                  <a:pt x="1246" y="696"/>
                </a:cubicBezTo>
                <a:cubicBezTo>
                  <a:pt x="1246" y="696"/>
                  <a:pt x="1250" y="664"/>
                  <a:pt x="1250" y="625"/>
                </a:cubicBezTo>
                <a:cubicBezTo>
                  <a:pt x="1250" y="586"/>
                  <a:pt x="1246" y="554"/>
                  <a:pt x="1246" y="554"/>
                </a:cubicBezTo>
                <a:cubicBezTo>
                  <a:pt x="1242" y="531"/>
                  <a:pt x="1221" y="512"/>
                  <a:pt x="1197" y="512"/>
                </a:cubicBezTo>
                <a:lnTo>
                  <a:pt x="1077" y="512"/>
                </a:lnTo>
                <a:cubicBezTo>
                  <a:pt x="1053" y="512"/>
                  <a:pt x="1029" y="497"/>
                  <a:pt x="1023" y="479"/>
                </a:cubicBezTo>
                <a:cubicBezTo>
                  <a:pt x="1017" y="461"/>
                  <a:pt x="1008" y="402"/>
                  <a:pt x="1024" y="386"/>
                </a:cubicBezTo>
                <a:lnTo>
                  <a:pt x="1110" y="300"/>
                </a:lnTo>
                <a:cubicBezTo>
                  <a:pt x="1126" y="284"/>
                  <a:pt x="1127" y="256"/>
                  <a:pt x="1113" y="238"/>
                </a:cubicBezTo>
                <a:lnTo>
                  <a:pt x="1012" y="138"/>
                </a:lnTo>
                <a:cubicBezTo>
                  <a:pt x="994" y="123"/>
                  <a:pt x="966" y="124"/>
                  <a:pt x="950" y="140"/>
                </a:cubicBezTo>
                <a:lnTo>
                  <a:pt x="864" y="226"/>
                </a:lnTo>
                <a:cubicBezTo>
                  <a:pt x="848" y="242"/>
                  <a:pt x="820" y="249"/>
                  <a:pt x="803" y="240"/>
                </a:cubicBezTo>
                <a:cubicBezTo>
                  <a:pt x="786" y="232"/>
                  <a:pt x="738" y="197"/>
                  <a:pt x="738" y="173"/>
                </a:cubicBezTo>
                <a:lnTo>
                  <a:pt x="738" y="53"/>
                </a:lnTo>
                <a:cubicBezTo>
                  <a:pt x="738" y="29"/>
                  <a:pt x="719" y="8"/>
                  <a:pt x="696" y="4"/>
                </a:cubicBezTo>
                <a:cubicBezTo>
                  <a:pt x="696" y="4"/>
                  <a:pt x="664" y="0"/>
                  <a:pt x="625" y="0"/>
                </a:cubicBezTo>
                <a:cubicBezTo>
                  <a:pt x="586" y="0"/>
                  <a:pt x="554" y="4"/>
                  <a:pt x="554" y="4"/>
                </a:cubicBezTo>
                <a:cubicBezTo>
                  <a:pt x="531" y="8"/>
                  <a:pt x="512" y="29"/>
                  <a:pt x="512" y="53"/>
                </a:cubicBezTo>
                <a:lnTo>
                  <a:pt x="512" y="173"/>
                </a:lnTo>
                <a:cubicBezTo>
                  <a:pt x="512" y="197"/>
                  <a:pt x="497" y="221"/>
                  <a:pt x="479" y="227"/>
                </a:cubicBezTo>
                <a:cubicBezTo>
                  <a:pt x="461" y="233"/>
                  <a:pt x="402" y="242"/>
                  <a:pt x="386" y="226"/>
                </a:cubicBezTo>
                <a:lnTo>
                  <a:pt x="300" y="140"/>
                </a:lnTo>
                <a:cubicBezTo>
                  <a:pt x="284" y="124"/>
                  <a:pt x="256" y="123"/>
                  <a:pt x="238" y="138"/>
                </a:cubicBezTo>
                <a:lnTo>
                  <a:pt x="138" y="238"/>
                </a:lnTo>
                <a:cubicBezTo>
                  <a:pt x="123" y="256"/>
                  <a:pt x="124" y="284"/>
                  <a:pt x="140" y="300"/>
                </a:cubicBezTo>
                <a:lnTo>
                  <a:pt x="226" y="386"/>
                </a:lnTo>
                <a:cubicBezTo>
                  <a:pt x="242" y="402"/>
                  <a:pt x="249" y="430"/>
                  <a:pt x="240" y="447"/>
                </a:cubicBezTo>
                <a:cubicBezTo>
                  <a:pt x="232" y="464"/>
                  <a:pt x="197" y="512"/>
                  <a:pt x="173" y="512"/>
                </a:cubicBezTo>
                <a:lnTo>
                  <a:pt x="53" y="512"/>
                </a:lnTo>
                <a:cubicBezTo>
                  <a:pt x="29" y="512"/>
                  <a:pt x="8" y="531"/>
                  <a:pt x="4" y="554"/>
                </a:cubicBezTo>
                <a:cubicBezTo>
                  <a:pt x="4" y="554"/>
                  <a:pt x="0" y="586"/>
                  <a:pt x="0" y="625"/>
                </a:cubicBezTo>
                <a:cubicBezTo>
                  <a:pt x="0" y="664"/>
                  <a:pt x="4" y="696"/>
                  <a:pt x="4" y="696"/>
                </a:cubicBezTo>
                <a:cubicBezTo>
                  <a:pt x="8" y="719"/>
                  <a:pt x="29" y="738"/>
                  <a:pt x="53" y="738"/>
                </a:cubicBezTo>
                <a:lnTo>
                  <a:pt x="173" y="738"/>
                </a:lnTo>
                <a:cubicBezTo>
                  <a:pt x="197" y="738"/>
                  <a:pt x="221" y="753"/>
                  <a:pt x="227" y="771"/>
                </a:cubicBezTo>
                <a:cubicBezTo>
                  <a:pt x="233" y="789"/>
                  <a:pt x="242" y="848"/>
                  <a:pt x="226" y="864"/>
                </a:cubicBezTo>
                <a:lnTo>
                  <a:pt x="140" y="950"/>
                </a:lnTo>
                <a:cubicBezTo>
                  <a:pt x="124" y="966"/>
                  <a:pt x="123" y="994"/>
                  <a:pt x="138" y="1012"/>
                </a:cubicBezTo>
                <a:lnTo>
                  <a:pt x="238" y="1113"/>
                </a:lnTo>
                <a:cubicBezTo>
                  <a:pt x="256" y="1127"/>
                  <a:pt x="284" y="1126"/>
                  <a:pt x="300" y="1110"/>
                </a:cubicBezTo>
                <a:lnTo>
                  <a:pt x="386" y="1024"/>
                </a:lnTo>
                <a:cubicBezTo>
                  <a:pt x="402" y="1008"/>
                  <a:pt x="430" y="1001"/>
                  <a:pt x="447" y="1010"/>
                </a:cubicBezTo>
                <a:cubicBezTo>
                  <a:pt x="464" y="1018"/>
                  <a:pt x="512" y="1053"/>
                  <a:pt x="512" y="1077"/>
                </a:cubicBezTo>
                <a:lnTo>
                  <a:pt x="512" y="1197"/>
                </a:lnTo>
                <a:cubicBezTo>
                  <a:pt x="512" y="1221"/>
                  <a:pt x="531" y="1242"/>
                  <a:pt x="554" y="1246"/>
                </a:cubicBezTo>
                <a:cubicBezTo>
                  <a:pt x="554" y="1246"/>
                  <a:pt x="586" y="1250"/>
                  <a:pt x="625" y="1250"/>
                </a:cubicBezTo>
                <a:cubicBezTo>
                  <a:pt x="664" y="1250"/>
                  <a:pt x="696" y="1246"/>
                  <a:pt x="696" y="1246"/>
                </a:cubicBezTo>
                <a:cubicBezTo>
                  <a:pt x="719" y="1242"/>
                  <a:pt x="738" y="1221"/>
                  <a:pt x="738" y="1197"/>
                </a:cubicBezTo>
                <a:lnTo>
                  <a:pt x="738" y="1077"/>
                </a:lnTo>
                <a:cubicBezTo>
                  <a:pt x="738" y="1053"/>
                  <a:pt x="753" y="1029"/>
                  <a:pt x="771" y="1023"/>
                </a:cubicBezTo>
                <a:cubicBezTo>
                  <a:pt x="789" y="1017"/>
                  <a:pt x="848" y="1008"/>
                  <a:pt x="864" y="1024"/>
                </a:cubicBezTo>
                <a:lnTo>
                  <a:pt x="950" y="1110"/>
                </a:lnTo>
                <a:cubicBezTo>
                  <a:pt x="966" y="1126"/>
                  <a:pt x="994" y="1127"/>
                  <a:pt x="1012" y="1112"/>
                </a:cubicBezTo>
                <a:lnTo>
                  <a:pt x="1113" y="1012"/>
                </a:lnTo>
                <a:cubicBezTo>
                  <a:pt x="1127" y="994"/>
                  <a:pt x="1126" y="966"/>
                  <a:pt x="1110" y="950"/>
                </a:cubicBezTo>
                <a:lnTo>
                  <a:pt x="1024" y="864"/>
                </a:lnTo>
                <a:cubicBezTo>
                  <a:pt x="1008" y="848"/>
                  <a:pt x="1001" y="820"/>
                  <a:pt x="1010" y="803"/>
                </a:cubicBezTo>
                <a:cubicBezTo>
                  <a:pt x="1018" y="786"/>
                  <a:pt x="1053" y="738"/>
                  <a:pt x="1077" y="738"/>
                </a:cubicBezTo>
                <a:lnTo>
                  <a:pt x="1197" y="738"/>
                </a:lnTo>
                <a:close/>
                <a:moveTo>
                  <a:pt x="625" y="854"/>
                </a:moveTo>
                <a:cubicBezTo>
                  <a:pt x="499" y="854"/>
                  <a:pt x="396" y="751"/>
                  <a:pt x="396" y="625"/>
                </a:cubicBezTo>
                <a:cubicBezTo>
                  <a:pt x="396" y="499"/>
                  <a:pt x="499" y="396"/>
                  <a:pt x="625" y="396"/>
                </a:cubicBezTo>
                <a:cubicBezTo>
                  <a:pt x="751" y="396"/>
                  <a:pt x="854" y="499"/>
                  <a:pt x="854" y="625"/>
                </a:cubicBezTo>
                <a:cubicBezTo>
                  <a:pt x="854" y="751"/>
                  <a:pt x="751" y="854"/>
                  <a:pt x="625" y="854"/>
                </a:cubicBezTo>
                <a:close/>
              </a:path>
            </a:pathLst>
          </a:custGeom>
          <a:solidFill>
            <a:srgbClr val="D9D9D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pt-BR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526DB1E-D491-0400-0F5B-EF1BF0462E47}"/>
              </a:ext>
            </a:extLst>
          </p:cNvPr>
          <p:cNvSpPr txBox="1"/>
          <p:nvPr/>
        </p:nvSpPr>
        <p:spPr>
          <a:xfrm>
            <a:off x="628650" y="2279485"/>
            <a:ext cx="3048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accent1"/>
                </a:solidFill>
                <a:latin typeface="Gotham HTF"/>
              </a:rPr>
              <a:t>Dispositivo </a:t>
            </a:r>
            <a:r>
              <a:rPr lang="pt-BR" b="1" dirty="0">
                <a:solidFill>
                  <a:schemeClr val="accent1"/>
                </a:solidFill>
                <a:latin typeface="Gotham HTF"/>
                <a:sym typeface="Wingdings" panose="05000000000000000000" pitchFamily="2" charset="2"/>
              </a:rPr>
              <a:t> Coisa (Thing)</a:t>
            </a:r>
            <a:endParaRPr lang="pt-BR" b="1" dirty="0">
              <a:solidFill>
                <a:schemeClr val="accent1"/>
              </a:solidFill>
              <a:latin typeface="Gotham HTF"/>
            </a:endParaRPr>
          </a:p>
          <a:p>
            <a:pPr algn="r"/>
            <a:r>
              <a:rPr lang="pt-BR" dirty="0">
                <a:latin typeface="Gotham HTF"/>
              </a:rPr>
              <a:t>Sensores;</a:t>
            </a:r>
          </a:p>
          <a:p>
            <a:pPr algn="r"/>
            <a:r>
              <a:rPr lang="pt-BR" dirty="0">
                <a:latin typeface="Gotham HTF"/>
              </a:rPr>
              <a:t>Máquinas Industriais;</a:t>
            </a:r>
          </a:p>
          <a:p>
            <a:pPr algn="r"/>
            <a:r>
              <a:rPr lang="pt-BR" dirty="0">
                <a:latin typeface="Gotham HTF"/>
              </a:rPr>
              <a:t>Produtos;</a:t>
            </a:r>
          </a:p>
          <a:p>
            <a:pPr algn="r"/>
            <a:r>
              <a:rPr lang="pt-BR" dirty="0">
                <a:latin typeface="Gotham HTF"/>
              </a:rPr>
              <a:t>Sistemas;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1D674F7C-E371-1A6B-A7BD-C3E7B76989F6}"/>
              </a:ext>
            </a:extLst>
          </p:cNvPr>
          <p:cNvSpPr txBox="1"/>
          <p:nvPr/>
        </p:nvSpPr>
        <p:spPr>
          <a:xfrm>
            <a:off x="5466522" y="2279485"/>
            <a:ext cx="30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Gotham HTF"/>
              </a:rPr>
              <a:t>Conectividade com a Internet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C64D5E8C-BA73-2451-DE52-19B09441489B}"/>
              </a:ext>
            </a:extLst>
          </p:cNvPr>
          <p:cNvSpPr txBox="1"/>
          <p:nvPr/>
        </p:nvSpPr>
        <p:spPr>
          <a:xfrm>
            <a:off x="628650" y="4461125"/>
            <a:ext cx="3048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accent4"/>
                </a:solidFill>
                <a:latin typeface="Gotham HTF"/>
              </a:rPr>
              <a:t>Inovação</a:t>
            </a:r>
          </a:p>
          <a:p>
            <a:pPr algn="r"/>
            <a:r>
              <a:rPr lang="pt-BR" dirty="0">
                <a:latin typeface="Gotham HTF"/>
              </a:rPr>
              <a:t>Inteligência Artificial;</a:t>
            </a:r>
          </a:p>
          <a:p>
            <a:pPr algn="r"/>
            <a:r>
              <a:rPr lang="pt-BR" dirty="0">
                <a:latin typeface="Gotham HTF"/>
              </a:rPr>
              <a:t>Biga Data;</a:t>
            </a:r>
          </a:p>
          <a:p>
            <a:pPr algn="r"/>
            <a:r>
              <a:rPr lang="pt-BR" dirty="0">
                <a:latin typeface="Gotham HTF"/>
              </a:rPr>
              <a:t>Computação Cognitiva;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A46DF7F2-6E22-659E-27DF-9526C51B3893}"/>
              </a:ext>
            </a:extLst>
          </p:cNvPr>
          <p:cNvSpPr txBox="1"/>
          <p:nvPr/>
        </p:nvSpPr>
        <p:spPr>
          <a:xfrm>
            <a:off x="5466522" y="4461125"/>
            <a:ext cx="3048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3"/>
                </a:solidFill>
                <a:latin typeface="Gotham HTF"/>
              </a:rPr>
              <a:t>Gestão e Integração dos Dados</a:t>
            </a:r>
          </a:p>
          <a:p>
            <a:r>
              <a:rPr lang="pt-BR" dirty="0">
                <a:latin typeface="Gotham HTF"/>
              </a:rPr>
              <a:t>Banco de Dados;</a:t>
            </a:r>
          </a:p>
          <a:p>
            <a:r>
              <a:rPr lang="pt-BR" dirty="0">
                <a:latin typeface="Gotham HTF"/>
              </a:rPr>
              <a:t>Business </a:t>
            </a:r>
            <a:r>
              <a:rPr lang="pt-BR" dirty="0" err="1">
                <a:latin typeface="Gotham HTF"/>
              </a:rPr>
              <a:t>Intelligence</a:t>
            </a:r>
            <a:r>
              <a:rPr lang="pt-BR" dirty="0">
                <a:latin typeface="Gotham HTF"/>
              </a:rPr>
              <a:t>;</a:t>
            </a:r>
          </a:p>
          <a:p>
            <a:r>
              <a:rPr lang="pt-BR" dirty="0">
                <a:latin typeface="Gotham HTF"/>
              </a:rPr>
              <a:t>Cloud </a:t>
            </a:r>
            <a:r>
              <a:rPr lang="pt-BR" dirty="0" err="1">
                <a:latin typeface="Gotham HTF"/>
              </a:rPr>
              <a:t>Computing</a:t>
            </a:r>
            <a:r>
              <a:rPr lang="pt-BR" dirty="0">
                <a:latin typeface="Gotham HTF"/>
              </a:rPr>
              <a:t>;</a:t>
            </a:r>
          </a:p>
          <a:p>
            <a:r>
              <a:rPr lang="pt-BR" dirty="0" err="1">
                <a:latin typeface="Gotham HTF"/>
              </a:rPr>
              <a:t>IoT</a:t>
            </a:r>
            <a:r>
              <a:rPr lang="pt-BR" dirty="0">
                <a:latin typeface="Gotham HTF"/>
              </a:rPr>
              <a:t> </a:t>
            </a:r>
            <a:r>
              <a:rPr lang="pt-BR" dirty="0" err="1">
                <a:latin typeface="Gotham HTF"/>
              </a:rPr>
              <a:t>platforms</a:t>
            </a:r>
            <a:r>
              <a:rPr lang="pt-BR" dirty="0">
                <a:latin typeface="Gotham HTF"/>
              </a:rPr>
              <a:t>;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CF515D3-5F24-9850-DE7E-B7B5C227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83" y="2584504"/>
            <a:ext cx="3098800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Cidades</a:t>
            </a:r>
          </a:p>
        </p:txBody>
      </p:sp>
      <p:pic>
        <p:nvPicPr>
          <p:cNvPr id="2" name="Picture 29" descr="red.PNG">
            <a:extLst>
              <a:ext uri="{FF2B5EF4-FFF2-40B4-BE49-F238E27FC236}">
                <a16:creationId xmlns:a16="http://schemas.microsoft.com/office/drawing/2014/main" id="{7DB1FAF7-B6F2-BDCD-0510-7036B963F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88281"/>
            <a:ext cx="8496944" cy="468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5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Cidades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5EF7B22-AB4B-C9C0-AEC7-42818D0E0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" y="916521"/>
            <a:ext cx="9012405" cy="502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4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industrias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Picture 2" descr="Iot Vs Iiot blog">
            <a:extLst>
              <a:ext uri="{FF2B5EF4-FFF2-40B4-BE49-F238E27FC236}">
                <a16:creationId xmlns:a16="http://schemas.microsoft.com/office/drawing/2014/main" id="{2DD6D0A3-7C2D-3BF9-1125-966A076D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2356"/>
            <a:ext cx="4115230" cy="562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4D9D6F8-1F34-6DFF-9F90-BA5AF3A5A747}"/>
              </a:ext>
            </a:extLst>
          </p:cNvPr>
          <p:cNvSpPr/>
          <p:nvPr/>
        </p:nvSpPr>
        <p:spPr>
          <a:xfrm>
            <a:off x="5600203" y="1340768"/>
            <a:ext cx="3315198" cy="2232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Gotham HTF"/>
              </a:rPr>
              <a:t>A </a:t>
            </a:r>
            <a:r>
              <a:rPr lang="pt-BR" dirty="0" err="1">
                <a:solidFill>
                  <a:schemeClr val="tx1"/>
                </a:solidFill>
                <a:latin typeface="Gotham HTF"/>
              </a:rPr>
              <a:t>IIoT</a:t>
            </a:r>
            <a:r>
              <a:rPr lang="pt-BR" dirty="0">
                <a:solidFill>
                  <a:schemeClr val="tx1"/>
                </a:solidFill>
                <a:latin typeface="Gotham HTF"/>
              </a:rPr>
              <a:t> consiste em máquinas conectadas e plataformas de análise avançadas que processam os dados produtos por essas máquinas. Os dispositivos variam de minúsculos sensores ambientais a complexos robôs industriais.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0326154-5DD3-F1E1-A4C9-1CE3FD72E837}"/>
              </a:ext>
            </a:extLst>
          </p:cNvPr>
          <p:cNvSpPr/>
          <p:nvPr/>
        </p:nvSpPr>
        <p:spPr>
          <a:xfrm>
            <a:off x="5387367" y="1340767"/>
            <a:ext cx="212833" cy="22322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AA3E764-39AF-DADE-8AB1-17FC8ECA2982}"/>
              </a:ext>
            </a:extLst>
          </p:cNvPr>
          <p:cNvSpPr>
            <a:spLocks noChangeAspect="1"/>
          </p:cNvSpPr>
          <p:nvPr/>
        </p:nvSpPr>
        <p:spPr>
          <a:xfrm>
            <a:off x="4602955" y="2145163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B2011EA-35FC-9DD9-87A8-1EAFF626EBBD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5226410" y="2456891"/>
            <a:ext cx="1609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987DA53F-E73C-6E56-FBB9-D12D08B97E07}"/>
              </a:ext>
            </a:extLst>
          </p:cNvPr>
          <p:cNvSpPr/>
          <p:nvPr/>
        </p:nvSpPr>
        <p:spPr>
          <a:xfrm>
            <a:off x="5600202" y="4005065"/>
            <a:ext cx="3315198" cy="20162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Gotham HTF"/>
              </a:rPr>
              <a:t>Consiste em um arcabouço industrial composto por um vasto número de dispositivos e máquinas conectados e sincronizados por meio de ferramentas em um ambiente M2M.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2F83914-A67F-8141-CA0A-2B346AF4DF10}"/>
              </a:ext>
            </a:extLst>
          </p:cNvPr>
          <p:cNvSpPr/>
          <p:nvPr/>
        </p:nvSpPr>
        <p:spPr>
          <a:xfrm>
            <a:off x="5387366" y="4005064"/>
            <a:ext cx="212833" cy="201622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A716ED-9FC9-E2B8-F25A-78F43C63A79A}"/>
              </a:ext>
            </a:extLst>
          </p:cNvPr>
          <p:cNvSpPr>
            <a:spLocks noChangeAspect="1"/>
          </p:cNvSpPr>
          <p:nvPr/>
        </p:nvSpPr>
        <p:spPr>
          <a:xfrm>
            <a:off x="4602062" y="4701447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9EAEA434-4AAB-9795-AB84-4C2FE2B17F57}"/>
              </a:ext>
            </a:extLst>
          </p:cNvPr>
          <p:cNvCxnSpPr>
            <a:cxnSpLocks/>
            <a:stCxn id="11" idx="6"/>
            <a:endCxn id="10" idx="1"/>
          </p:cNvCxnSpPr>
          <p:nvPr/>
        </p:nvCxnSpPr>
        <p:spPr>
          <a:xfrm>
            <a:off x="5225517" y="5013175"/>
            <a:ext cx="161849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7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industrias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Mídia Online 2" title="What is IIoT?">
            <a:hlinkClick r:id="" action="ppaction://media"/>
            <a:extLst>
              <a:ext uri="{FF2B5EF4-FFF2-40B4-BE49-F238E27FC236}">
                <a16:creationId xmlns:a16="http://schemas.microsoft.com/office/drawing/2014/main" id="{F9FF82F1-7DF5-D542-DC26-31E770DED2F5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8775" y="980728"/>
            <a:ext cx="866645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3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industrias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Picture 2" descr="https://www.enviromon.net/wp-content/uploads/iot-industry-sensors.jpg">
            <a:extLst>
              <a:ext uri="{FF2B5EF4-FFF2-40B4-BE49-F238E27FC236}">
                <a16:creationId xmlns:a16="http://schemas.microsoft.com/office/drawing/2014/main" id="{1348DB96-FABC-A0B5-62CE-63E1D7EB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" y="2348880"/>
            <a:ext cx="6588224" cy="22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sultado de imagem para sensor iiot">
            <a:extLst>
              <a:ext uri="{FF2B5EF4-FFF2-40B4-BE49-F238E27FC236}">
                <a16:creationId xmlns:a16="http://schemas.microsoft.com/office/drawing/2014/main" id="{28A90C8C-F57F-4324-1529-4E11B5D1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08664"/>
            <a:ext cx="2857500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3944638-3106-6E66-D8EB-6C79AA5CD394}"/>
              </a:ext>
            </a:extLst>
          </p:cNvPr>
          <p:cNvSpPr txBox="1"/>
          <p:nvPr/>
        </p:nvSpPr>
        <p:spPr>
          <a:xfrm>
            <a:off x="539552" y="4511796"/>
            <a:ext cx="13933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/>
              <a:t>Fonte: Wireless </a:t>
            </a:r>
            <a:r>
              <a:rPr lang="pt-BR" sz="700" dirty="0" err="1"/>
              <a:t>Connectivity</a:t>
            </a:r>
            <a:r>
              <a:rPr lang="pt-BR" sz="700" dirty="0"/>
              <a:t> </a:t>
            </a:r>
            <a:r>
              <a:rPr lang="pt-BR" sz="700" dirty="0" err="1"/>
              <a:t>test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86546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Conectividade para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E696D3E-99BA-DBA9-24DE-ED777879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004887"/>
            <a:ext cx="862012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9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curta distância</a:t>
            </a:r>
          </a:p>
        </p:txBody>
      </p:sp>
      <p:pic>
        <p:nvPicPr>
          <p:cNvPr id="12" name="Imagem 4" descr="Resultado de imagem para wifi">
            <a:extLst>
              <a:ext uri="{FF2B5EF4-FFF2-40B4-BE49-F238E27FC236}">
                <a16:creationId xmlns:a16="http://schemas.microsoft.com/office/drawing/2014/main" id="{ED33EF23-2F4C-938F-C2FD-82AA202B4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4" y="1579365"/>
            <a:ext cx="1570839" cy="93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C6576441-246D-BE70-5D41-00FEC843C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365513"/>
            <a:ext cx="1836993" cy="1358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2466C9F-CD27-1EF6-D4B0-10E120EF0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" t="19533" r="3094" b="15334"/>
          <a:stretch/>
        </p:blipFill>
        <p:spPr bwMode="auto">
          <a:xfrm>
            <a:off x="6516216" y="1308487"/>
            <a:ext cx="2152527" cy="147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91D6107B-92D3-17F1-E0FB-BED9730B1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439852"/>
              </p:ext>
            </p:extLst>
          </p:nvPr>
        </p:nvGraphicFramePr>
        <p:xfrm>
          <a:off x="1211796" y="3114603"/>
          <a:ext cx="6720407" cy="3308405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071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3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6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484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Padrão</a:t>
                      </a:r>
                    </a:p>
                  </a:txBody>
                  <a:tcPr marL="8299" marR="8299" marT="16598" marB="1659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Frequência</a:t>
                      </a:r>
                    </a:p>
                  </a:txBody>
                  <a:tcPr marL="8299" marR="8299" marT="16598" marB="16598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Distância do mundo real</a:t>
                      </a:r>
                      <a:endParaRPr lang="pt-BR" sz="1200" kern="1200" dirty="0">
                        <a:solidFill>
                          <a:schemeClr val="tx1"/>
                        </a:solidFill>
                        <a:effectLst/>
                        <a:latin typeface="Gotham HTF"/>
                        <a:ea typeface="+mn-ea"/>
                        <a:cs typeface="+mn-cs"/>
                      </a:endParaRPr>
                    </a:p>
                  </a:txBody>
                  <a:tcPr marL="8582" marR="8582" marT="17164" marB="17164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Velocidade no mundo real</a:t>
                      </a:r>
                    </a:p>
                  </a:txBody>
                  <a:tcPr marL="8299" marR="8299" marT="16598" marB="1659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802.11a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5Ghz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60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3-32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802.11b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2.4Ghz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70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2-3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332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802.11g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2.4Ghz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19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10 -29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802.11n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2.4Ghz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125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150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802.11n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5Ghz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70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450Mbps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401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802.11ac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5Ghz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até 125 metros (amplificado)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210 Mbps - 1 G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7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curta distância</a:t>
            </a:r>
          </a:p>
        </p:txBody>
      </p:sp>
      <p:grpSp>
        <p:nvGrpSpPr>
          <p:cNvPr id="4" name="Groupe 67">
            <a:extLst>
              <a:ext uri="{FF2B5EF4-FFF2-40B4-BE49-F238E27FC236}">
                <a16:creationId xmlns:a16="http://schemas.microsoft.com/office/drawing/2014/main" id="{D028A438-8B63-BAB4-5448-7E8D485B9283}"/>
              </a:ext>
            </a:extLst>
          </p:cNvPr>
          <p:cNvGrpSpPr/>
          <p:nvPr/>
        </p:nvGrpSpPr>
        <p:grpSpPr>
          <a:xfrm>
            <a:off x="3188174" y="2898650"/>
            <a:ext cx="5865898" cy="830997"/>
            <a:chOff x="4682269" y="1521622"/>
            <a:chExt cx="7556108" cy="1107997"/>
          </a:xfrm>
        </p:grpSpPr>
        <p:cxnSp>
          <p:nvCxnSpPr>
            <p:cNvPr id="5" name="Straight Connector 43">
              <a:extLst>
                <a:ext uri="{FF2B5EF4-FFF2-40B4-BE49-F238E27FC236}">
                  <a16:creationId xmlns:a16="http://schemas.microsoft.com/office/drawing/2014/main" id="{7E3C94CE-B375-8769-1CF4-7201F451B3FE}"/>
                </a:ext>
              </a:extLst>
            </p:cNvPr>
            <p:cNvCxnSpPr>
              <a:cxnSpLocks/>
            </p:cNvCxnSpPr>
            <p:nvPr/>
          </p:nvCxnSpPr>
          <p:spPr>
            <a:xfrm>
              <a:off x="4682269" y="2075618"/>
              <a:ext cx="2315297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82">
              <a:extLst>
                <a:ext uri="{FF2B5EF4-FFF2-40B4-BE49-F238E27FC236}">
                  <a16:creationId xmlns:a16="http://schemas.microsoft.com/office/drawing/2014/main" id="{1D332873-2D99-5506-FFAE-502D644A3039}"/>
                </a:ext>
              </a:extLst>
            </p:cNvPr>
            <p:cNvSpPr txBox="1"/>
            <p:nvPr/>
          </p:nvSpPr>
          <p:spPr>
            <a:xfrm>
              <a:off x="7150600" y="1521622"/>
              <a:ext cx="5087777" cy="1107997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1"/>
                  </a:solidFill>
                  <a:latin typeface="Gotham HTF"/>
                </a:rPr>
                <a:t>CLASSE 1</a:t>
              </a:r>
            </a:p>
            <a:p>
              <a:r>
                <a:rPr lang="pt-BR" sz="1600" dirty="0">
                  <a:latin typeface="Gotham HTF"/>
                </a:rPr>
                <a:t>Potência máxima de 100 mW, alcance de até 100 metros</a:t>
              </a:r>
            </a:p>
          </p:txBody>
        </p:sp>
      </p:grpSp>
      <p:grpSp>
        <p:nvGrpSpPr>
          <p:cNvPr id="7" name="Groupe 63">
            <a:extLst>
              <a:ext uri="{FF2B5EF4-FFF2-40B4-BE49-F238E27FC236}">
                <a16:creationId xmlns:a16="http://schemas.microsoft.com/office/drawing/2014/main" id="{25B677A3-9CD3-A300-8561-76B2D0DCDA5D}"/>
              </a:ext>
            </a:extLst>
          </p:cNvPr>
          <p:cNvGrpSpPr/>
          <p:nvPr/>
        </p:nvGrpSpPr>
        <p:grpSpPr>
          <a:xfrm>
            <a:off x="2518569" y="3670565"/>
            <a:ext cx="5978375" cy="584775"/>
            <a:chOff x="3981484" y="2561063"/>
            <a:chExt cx="7700994" cy="779701"/>
          </a:xfrm>
        </p:grpSpPr>
        <p:cxnSp>
          <p:nvCxnSpPr>
            <p:cNvPr id="8" name="Straight Connector 43">
              <a:extLst>
                <a:ext uri="{FF2B5EF4-FFF2-40B4-BE49-F238E27FC236}">
                  <a16:creationId xmlns:a16="http://schemas.microsoft.com/office/drawing/2014/main" id="{D95BE5B8-F913-8B70-385B-A94748248B93}"/>
                </a:ext>
              </a:extLst>
            </p:cNvPr>
            <p:cNvCxnSpPr>
              <a:cxnSpLocks/>
            </p:cNvCxnSpPr>
            <p:nvPr/>
          </p:nvCxnSpPr>
          <p:spPr>
            <a:xfrm>
              <a:off x="3981484" y="2950911"/>
              <a:ext cx="1657316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82">
              <a:extLst>
                <a:ext uri="{FF2B5EF4-FFF2-40B4-BE49-F238E27FC236}">
                  <a16:creationId xmlns:a16="http://schemas.microsoft.com/office/drawing/2014/main" id="{72E5CB2D-5464-C069-DB14-B876B0949D42}"/>
                </a:ext>
              </a:extLst>
            </p:cNvPr>
            <p:cNvSpPr txBox="1"/>
            <p:nvPr/>
          </p:nvSpPr>
          <p:spPr>
            <a:xfrm>
              <a:off x="5812536" y="2561063"/>
              <a:ext cx="5869942" cy="77970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2"/>
                  </a:solidFill>
                  <a:latin typeface="Gotham HTF"/>
                </a:rPr>
                <a:t>CLASSE 2</a:t>
              </a:r>
            </a:p>
            <a:p>
              <a:r>
                <a:rPr lang="pt-BR" sz="1600" dirty="0">
                  <a:latin typeface="Gotham HTF"/>
                </a:rPr>
                <a:t>Potência máxima de 2,5 mW, alcance de até 10 metros</a:t>
              </a:r>
            </a:p>
          </p:txBody>
        </p:sp>
      </p:grpSp>
      <p:grpSp>
        <p:nvGrpSpPr>
          <p:cNvPr id="11" name="Groupe 64">
            <a:extLst>
              <a:ext uri="{FF2B5EF4-FFF2-40B4-BE49-F238E27FC236}">
                <a16:creationId xmlns:a16="http://schemas.microsoft.com/office/drawing/2014/main" id="{C1519C78-CCBB-A5EF-FFFB-AB0F569B33F2}"/>
              </a:ext>
            </a:extLst>
          </p:cNvPr>
          <p:cNvGrpSpPr/>
          <p:nvPr/>
        </p:nvGrpSpPr>
        <p:grpSpPr>
          <a:xfrm>
            <a:off x="2182091" y="4319370"/>
            <a:ext cx="5978375" cy="584775"/>
            <a:chOff x="3532846" y="3323677"/>
            <a:chExt cx="7700994" cy="779701"/>
          </a:xfrm>
        </p:grpSpPr>
        <p:cxnSp>
          <p:nvCxnSpPr>
            <p:cNvPr id="16" name="Straight Connector 43">
              <a:extLst>
                <a:ext uri="{FF2B5EF4-FFF2-40B4-BE49-F238E27FC236}">
                  <a16:creationId xmlns:a16="http://schemas.microsoft.com/office/drawing/2014/main" id="{C1B07250-03A0-4BEA-8D3E-720CF28A9A77}"/>
                </a:ext>
              </a:extLst>
            </p:cNvPr>
            <p:cNvCxnSpPr>
              <a:cxnSpLocks/>
            </p:cNvCxnSpPr>
            <p:nvPr/>
          </p:nvCxnSpPr>
          <p:spPr>
            <a:xfrm>
              <a:off x="3532846" y="3713525"/>
              <a:ext cx="1657316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82">
              <a:extLst>
                <a:ext uri="{FF2B5EF4-FFF2-40B4-BE49-F238E27FC236}">
                  <a16:creationId xmlns:a16="http://schemas.microsoft.com/office/drawing/2014/main" id="{0F5143DA-0E01-FDFA-B53D-3C640D0CA356}"/>
                </a:ext>
              </a:extLst>
            </p:cNvPr>
            <p:cNvSpPr txBox="1"/>
            <p:nvPr/>
          </p:nvSpPr>
          <p:spPr>
            <a:xfrm>
              <a:off x="5363898" y="3323677"/>
              <a:ext cx="5869942" cy="77970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3"/>
                  </a:solidFill>
                  <a:latin typeface="Gotham HTF"/>
                </a:rPr>
                <a:t>CLASSE 3</a:t>
              </a:r>
            </a:p>
            <a:p>
              <a:r>
                <a:rPr lang="pt-BR" sz="1600" dirty="0">
                  <a:latin typeface="Gotham HTF"/>
                </a:rPr>
                <a:t>Potência máxima de 1 mW, alcance de até 1 metro;</a:t>
              </a:r>
            </a:p>
          </p:txBody>
        </p:sp>
      </p:grpSp>
      <p:grpSp>
        <p:nvGrpSpPr>
          <p:cNvPr id="18" name="Groupe 65">
            <a:extLst>
              <a:ext uri="{FF2B5EF4-FFF2-40B4-BE49-F238E27FC236}">
                <a16:creationId xmlns:a16="http://schemas.microsoft.com/office/drawing/2014/main" id="{D799D46C-1C91-E0AB-10D6-81B19CA456BB}"/>
              </a:ext>
            </a:extLst>
          </p:cNvPr>
          <p:cNvGrpSpPr/>
          <p:nvPr/>
        </p:nvGrpSpPr>
        <p:grpSpPr>
          <a:xfrm>
            <a:off x="2060015" y="4968175"/>
            <a:ext cx="5860865" cy="584775"/>
            <a:chOff x="3277653" y="3988407"/>
            <a:chExt cx="7549624" cy="779701"/>
          </a:xfrm>
        </p:grpSpPr>
        <p:cxnSp>
          <p:nvCxnSpPr>
            <p:cNvPr id="19" name="Straight Connector 43">
              <a:extLst>
                <a:ext uri="{FF2B5EF4-FFF2-40B4-BE49-F238E27FC236}">
                  <a16:creationId xmlns:a16="http://schemas.microsoft.com/office/drawing/2014/main" id="{91030DDC-BB04-B724-E84C-D52DA38552AA}"/>
                </a:ext>
              </a:extLst>
            </p:cNvPr>
            <p:cNvCxnSpPr>
              <a:cxnSpLocks/>
            </p:cNvCxnSpPr>
            <p:nvPr/>
          </p:nvCxnSpPr>
          <p:spPr>
            <a:xfrm>
              <a:off x="3277653" y="4378255"/>
              <a:ext cx="1149423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82">
              <a:extLst>
                <a:ext uri="{FF2B5EF4-FFF2-40B4-BE49-F238E27FC236}">
                  <a16:creationId xmlns:a16="http://schemas.microsoft.com/office/drawing/2014/main" id="{F68EDC5D-1ACF-08FC-44A1-147E06C3ECFA}"/>
                </a:ext>
              </a:extLst>
            </p:cNvPr>
            <p:cNvSpPr txBox="1"/>
            <p:nvPr/>
          </p:nvSpPr>
          <p:spPr>
            <a:xfrm>
              <a:off x="4640584" y="3988407"/>
              <a:ext cx="6186693" cy="77970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4"/>
                  </a:solidFill>
                  <a:latin typeface="Gotham HTF"/>
                </a:rPr>
                <a:t>CLASSE 4</a:t>
              </a:r>
            </a:p>
            <a:p>
              <a:r>
                <a:rPr lang="pt-BR" sz="1600" dirty="0">
                  <a:latin typeface="Gotham HTF"/>
                </a:rPr>
                <a:t>Potência máxima de 0,5 mW, alcance de até meio metro;</a:t>
              </a:r>
            </a:p>
          </p:txBody>
        </p:sp>
      </p:grpSp>
      <p:grpSp>
        <p:nvGrpSpPr>
          <p:cNvPr id="21" name="Groupe 66">
            <a:extLst>
              <a:ext uri="{FF2B5EF4-FFF2-40B4-BE49-F238E27FC236}">
                <a16:creationId xmlns:a16="http://schemas.microsoft.com/office/drawing/2014/main" id="{0D02F756-7A7E-7DB0-92DA-DB9E75725E3D}"/>
              </a:ext>
            </a:extLst>
          </p:cNvPr>
          <p:cNvGrpSpPr>
            <a:grpSpLocks noChangeAspect="1"/>
          </p:cNvGrpSpPr>
          <p:nvPr/>
        </p:nvGrpSpPr>
        <p:grpSpPr>
          <a:xfrm>
            <a:off x="89927" y="2742507"/>
            <a:ext cx="3244809" cy="3422797"/>
            <a:chOff x="670530" y="951978"/>
            <a:chExt cx="4471938" cy="4717238"/>
          </a:xfrm>
        </p:grpSpPr>
        <p:grpSp>
          <p:nvGrpSpPr>
            <p:cNvPr id="22" name="Group 4">
              <a:extLst>
                <a:ext uri="{FF2B5EF4-FFF2-40B4-BE49-F238E27FC236}">
                  <a16:creationId xmlns:a16="http://schemas.microsoft.com/office/drawing/2014/main" id="{B395C4D1-67B0-B035-5BA6-203E0B54FF1C}"/>
                </a:ext>
              </a:extLst>
            </p:cNvPr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CDBD0BF9-99E6-F8FF-61ED-E150EAD2F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42" y="5476642"/>
                <a:ext cx="651359" cy="181750"/>
              </a:xfrm>
              <a:custGeom>
                <a:avLst/>
                <a:gdLst>
                  <a:gd name="T0" fmla="*/ 1083 w 1083"/>
                  <a:gd name="T1" fmla="*/ 85 h 170"/>
                  <a:gd name="T2" fmla="*/ 542 w 1083"/>
                  <a:gd name="T3" fmla="*/ 170 h 170"/>
                  <a:gd name="T4" fmla="*/ 0 w 1083"/>
                  <a:gd name="T5" fmla="*/ 85 h 170"/>
                  <a:gd name="T6" fmla="*/ 542 w 1083"/>
                  <a:gd name="T7" fmla="*/ 0 h 170"/>
                  <a:gd name="T8" fmla="*/ 1083 w 1083"/>
                  <a:gd name="T9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3" h="17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350" b="1" dirty="0"/>
              </a:p>
            </p:txBody>
          </p:sp>
          <p:grpSp>
            <p:nvGrpSpPr>
              <p:cNvPr id="28" name="Group 3">
                <a:extLst>
                  <a:ext uri="{FF2B5EF4-FFF2-40B4-BE49-F238E27FC236}">
                    <a16:creationId xmlns:a16="http://schemas.microsoft.com/office/drawing/2014/main" id="{90DE7CC1-66A9-8C7F-1BC6-96F04703CD94}"/>
                  </a:ext>
                </a:extLst>
              </p:cNvPr>
              <p:cNvGrpSpPr/>
              <p:nvPr/>
            </p:nvGrpSpPr>
            <p:grpSpPr>
              <a:xfrm>
                <a:off x="2651525" y="4876246"/>
                <a:ext cx="519599" cy="697470"/>
                <a:chOff x="3046615" y="4922864"/>
                <a:chExt cx="705977" cy="947650"/>
              </a:xfrm>
            </p:grpSpPr>
            <p:grpSp>
              <p:nvGrpSpPr>
                <p:cNvPr id="41" name="Group 22">
                  <a:extLst>
                    <a:ext uri="{FF2B5EF4-FFF2-40B4-BE49-F238E27FC236}">
                      <a16:creationId xmlns:a16="http://schemas.microsoft.com/office/drawing/2014/main" id="{B1D64CE4-F5A4-FA01-C15E-3FC7869DAB91}"/>
                    </a:ext>
                  </a:extLst>
                </p:cNvPr>
                <p:cNvGrpSpPr/>
                <p:nvPr/>
              </p:nvGrpSpPr>
              <p:grpSpPr>
                <a:xfrm>
                  <a:off x="3063057" y="4998419"/>
                  <a:ext cx="689535" cy="872095"/>
                  <a:chOff x="1639547" y="5404524"/>
                  <a:chExt cx="630177" cy="797022"/>
                </a:xfrm>
              </p:grpSpPr>
              <p:sp>
                <p:nvSpPr>
                  <p:cNvPr id="44" name="Freeform 8">
                    <a:extLst>
                      <a:ext uri="{FF2B5EF4-FFF2-40B4-BE49-F238E27FC236}">
                        <a16:creationId xmlns:a16="http://schemas.microsoft.com/office/drawing/2014/main" id="{D6BDFA99-A30B-3095-A210-9AA5764289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556125" y="5487946"/>
                    <a:ext cx="797022" cy="630177"/>
                  </a:xfrm>
                  <a:custGeom>
                    <a:avLst/>
                    <a:gdLst>
                      <a:gd name="T0" fmla="*/ 793 w 939"/>
                      <a:gd name="T1" fmla="*/ 650 h 650"/>
                      <a:gd name="T2" fmla="*/ 0 w 939"/>
                      <a:gd name="T3" fmla="*/ 326 h 650"/>
                      <a:gd name="T4" fmla="*/ 793 w 939"/>
                      <a:gd name="T5" fmla="*/ 0 h 650"/>
                      <a:gd name="T6" fmla="*/ 939 w 939"/>
                      <a:gd name="T7" fmla="*/ 0 h 650"/>
                      <a:gd name="T8" fmla="*/ 939 w 939"/>
                      <a:gd name="T9" fmla="*/ 650 h 650"/>
                      <a:gd name="T10" fmla="*/ 793 w 939"/>
                      <a:gd name="T11" fmla="*/ 650 h 650"/>
                      <a:gd name="connsiteX0" fmla="*/ 8445 w 10000"/>
                      <a:gd name="connsiteY0" fmla="*/ 10000 h 10000"/>
                      <a:gd name="connsiteX1" fmla="*/ 0 w 10000"/>
                      <a:gd name="connsiteY1" fmla="*/ 5015 h 10000"/>
                      <a:gd name="connsiteX2" fmla="*/ 8445 w 10000"/>
                      <a:gd name="connsiteY2" fmla="*/ 0 h 10000"/>
                      <a:gd name="connsiteX3" fmla="*/ 8755 w 10000"/>
                      <a:gd name="connsiteY3" fmla="*/ 92 h 10000"/>
                      <a:gd name="connsiteX4" fmla="*/ 10000 w 10000"/>
                      <a:gd name="connsiteY4" fmla="*/ 10000 h 10000"/>
                      <a:gd name="connsiteX5" fmla="*/ 8445 w 10000"/>
                      <a:gd name="connsiteY5" fmla="*/ 10000 h 10000"/>
                      <a:gd name="connsiteX0" fmla="*/ 8445 w 8755"/>
                      <a:gd name="connsiteY0" fmla="*/ 10000 h 10000"/>
                      <a:gd name="connsiteX1" fmla="*/ 0 w 8755"/>
                      <a:gd name="connsiteY1" fmla="*/ 5015 h 10000"/>
                      <a:gd name="connsiteX2" fmla="*/ 8445 w 8755"/>
                      <a:gd name="connsiteY2" fmla="*/ 0 h 10000"/>
                      <a:gd name="connsiteX3" fmla="*/ 8755 w 8755"/>
                      <a:gd name="connsiteY3" fmla="*/ 92 h 10000"/>
                      <a:gd name="connsiteX4" fmla="*/ 8666 w 8755"/>
                      <a:gd name="connsiteY4" fmla="*/ 9708 h 10000"/>
                      <a:gd name="connsiteX5" fmla="*/ 8445 w 8755"/>
                      <a:gd name="connsiteY5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55" h="1000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  <p:sp>
                <p:nvSpPr>
                  <p:cNvPr id="45" name="Freeform 22">
                    <a:extLst>
                      <a:ext uri="{FF2B5EF4-FFF2-40B4-BE49-F238E27FC236}">
                        <a16:creationId xmlns:a16="http://schemas.microsoft.com/office/drawing/2014/main" id="{EC649050-C025-C101-37DA-0C3FEFD851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831665" y="5968751"/>
                    <a:ext cx="261766" cy="203596"/>
                  </a:xfrm>
                  <a:custGeom>
                    <a:avLst/>
                    <a:gdLst>
                      <a:gd name="T0" fmla="*/ 114 w 114"/>
                      <a:gd name="T1" fmla="*/ 49 h 88"/>
                      <a:gd name="T2" fmla="*/ 107 w 114"/>
                      <a:gd name="T3" fmla="*/ 0 h 88"/>
                      <a:gd name="T4" fmla="*/ 0 w 114"/>
                      <a:gd name="T5" fmla="*/ 44 h 88"/>
                      <a:gd name="T6" fmla="*/ 109 w 114"/>
                      <a:gd name="T7" fmla="*/ 88 h 88"/>
                      <a:gd name="T8" fmla="*/ 114 w 114"/>
                      <a:gd name="T9" fmla="*/ 49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88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</p:grpSp>
            <p:sp>
              <p:nvSpPr>
                <p:cNvPr id="42" name="Oval 39">
                  <a:extLst>
                    <a:ext uri="{FF2B5EF4-FFF2-40B4-BE49-F238E27FC236}">
                      <a16:creationId xmlns:a16="http://schemas.microsoft.com/office/drawing/2014/main" id="{F76E527F-E1EE-6E80-84D1-268FEE26E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43" name="Freeform 41">
                  <a:extLst>
                    <a:ext uri="{FF2B5EF4-FFF2-40B4-BE49-F238E27FC236}">
                      <a16:creationId xmlns:a16="http://schemas.microsoft.com/office/drawing/2014/main" id="{DED64A0B-431C-2106-540B-B1C4F63D89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46615" y="4922864"/>
                  <a:ext cx="701193" cy="188206"/>
                </a:xfrm>
                <a:custGeom>
                  <a:avLst/>
                  <a:gdLst>
                    <a:gd name="T0" fmla="*/ 163 w 323"/>
                    <a:gd name="T1" fmla="*/ 87 h 87"/>
                    <a:gd name="T2" fmla="*/ 19 w 323"/>
                    <a:gd name="T3" fmla="*/ 64 h 87"/>
                    <a:gd name="T4" fmla="*/ 1 w 323"/>
                    <a:gd name="T5" fmla="*/ 40 h 87"/>
                    <a:gd name="T6" fmla="*/ 92 w 323"/>
                    <a:gd name="T7" fmla="*/ 4 h 87"/>
                    <a:gd name="T8" fmla="*/ 161 w 323"/>
                    <a:gd name="T9" fmla="*/ 0 h 87"/>
                    <a:gd name="T10" fmla="*/ 304 w 323"/>
                    <a:gd name="T11" fmla="*/ 23 h 87"/>
                    <a:gd name="T12" fmla="*/ 322 w 323"/>
                    <a:gd name="T13" fmla="*/ 46 h 87"/>
                    <a:gd name="T14" fmla="*/ 231 w 323"/>
                    <a:gd name="T15" fmla="*/ 83 h 87"/>
                    <a:gd name="T16" fmla="*/ 163 w 323"/>
                    <a:gd name="T17" fmla="*/ 87 h 87"/>
                    <a:gd name="T18" fmla="*/ 161 w 323"/>
                    <a:gd name="T19" fmla="*/ 27 h 87"/>
                    <a:gd name="T20" fmla="*/ 128 w 323"/>
                    <a:gd name="T21" fmla="*/ 29 h 87"/>
                    <a:gd name="T22" fmla="*/ 88 w 323"/>
                    <a:gd name="T23" fmla="*/ 43 h 87"/>
                    <a:gd name="T24" fmla="*/ 94 w 323"/>
                    <a:gd name="T25" fmla="*/ 49 h 87"/>
                    <a:gd name="T26" fmla="*/ 162 w 323"/>
                    <a:gd name="T27" fmla="*/ 60 h 87"/>
                    <a:gd name="T28" fmla="*/ 195 w 323"/>
                    <a:gd name="T29" fmla="*/ 58 h 87"/>
                    <a:gd name="T30" fmla="*/ 235 w 323"/>
                    <a:gd name="T31" fmla="*/ 44 h 87"/>
                    <a:gd name="T32" fmla="*/ 229 w 323"/>
                    <a:gd name="T33" fmla="*/ 38 h 87"/>
                    <a:gd name="T34" fmla="*/ 161 w 323"/>
                    <a:gd name="T35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87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sp>
            <p:nvSpPr>
              <p:cNvPr id="29" name="Freeform 42">
                <a:extLst>
                  <a:ext uri="{FF2B5EF4-FFF2-40B4-BE49-F238E27FC236}">
                    <a16:creationId xmlns:a16="http://schemas.microsoft.com/office/drawing/2014/main" id="{178CDD0B-5B0C-31A0-3B33-60C4DBB46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516" y="4372345"/>
                <a:ext cx="1186612" cy="518530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30" name="Freeform 43">
                <a:extLst>
                  <a:ext uri="{FF2B5EF4-FFF2-40B4-BE49-F238E27FC236}">
                    <a16:creationId xmlns:a16="http://schemas.microsoft.com/office/drawing/2014/main" id="{BEF3D550-82F8-B9D5-6DEE-5EBDC0EDE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225" y="4189695"/>
                <a:ext cx="1230743" cy="324847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31" name="Freeform 45">
                <a:extLst>
                  <a:ext uri="{FF2B5EF4-FFF2-40B4-BE49-F238E27FC236}">
                    <a16:creationId xmlns:a16="http://schemas.microsoft.com/office/drawing/2014/main" id="{8A5DF565-7EB3-20A9-A00C-331216332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507" y="3852589"/>
                <a:ext cx="1871856" cy="605564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32" name="Freeform 46">
                <a:extLst>
                  <a:ext uri="{FF2B5EF4-FFF2-40B4-BE49-F238E27FC236}">
                    <a16:creationId xmlns:a16="http://schemas.microsoft.com/office/drawing/2014/main" id="{8BBF8043-648D-09A6-62DB-6C989017A2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538" y="3571872"/>
                <a:ext cx="1925793" cy="49769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grpSp>
            <p:nvGrpSpPr>
              <p:cNvPr id="33" name="Group 6">
                <a:extLst>
                  <a:ext uri="{FF2B5EF4-FFF2-40B4-BE49-F238E27FC236}">
                    <a16:creationId xmlns:a16="http://schemas.microsoft.com/office/drawing/2014/main" id="{A939FB37-3406-5A26-B488-0AAD0EC93CA4}"/>
                  </a:ext>
                </a:extLst>
              </p:cNvPr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39" name="Freeform 49">
                  <a:extLst>
                    <a:ext uri="{FF2B5EF4-FFF2-40B4-BE49-F238E27FC236}">
                      <a16:creationId xmlns:a16="http://schemas.microsoft.com/office/drawing/2014/main" id="{0DDE20C9-736C-3788-FCF5-A9218E08D8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883" y="2691036"/>
                  <a:ext cx="3454335" cy="886069"/>
                </a:xfrm>
                <a:custGeom>
                  <a:avLst/>
                  <a:gdLst>
                    <a:gd name="T0" fmla="*/ 1591 w 1594"/>
                    <a:gd name="T1" fmla="*/ 9 h 409"/>
                    <a:gd name="T2" fmla="*/ 1493 w 1594"/>
                    <a:gd name="T3" fmla="*/ 73 h 409"/>
                    <a:gd name="T4" fmla="*/ 1399 w 1594"/>
                    <a:gd name="T5" fmla="*/ 104 h 409"/>
                    <a:gd name="T6" fmla="*/ 1284 w 1594"/>
                    <a:gd name="T7" fmla="*/ 132 h 409"/>
                    <a:gd name="T8" fmla="*/ 1284 w 1594"/>
                    <a:gd name="T9" fmla="*/ 132 h 409"/>
                    <a:gd name="T10" fmla="*/ 1187 w 1594"/>
                    <a:gd name="T11" fmla="*/ 148 h 409"/>
                    <a:gd name="T12" fmla="*/ 687 w 1594"/>
                    <a:gd name="T13" fmla="*/ 170 h 409"/>
                    <a:gd name="T14" fmla="*/ 684 w 1594"/>
                    <a:gd name="T15" fmla="*/ 170 h 409"/>
                    <a:gd name="T16" fmla="*/ 635 w 1594"/>
                    <a:gd name="T17" fmla="*/ 168 h 409"/>
                    <a:gd name="T18" fmla="*/ 454 w 1594"/>
                    <a:gd name="T19" fmla="*/ 152 h 409"/>
                    <a:gd name="T20" fmla="*/ 380 w 1594"/>
                    <a:gd name="T21" fmla="*/ 142 h 409"/>
                    <a:gd name="T22" fmla="*/ 334 w 1594"/>
                    <a:gd name="T23" fmla="*/ 135 h 409"/>
                    <a:gd name="T24" fmla="*/ 313 w 1594"/>
                    <a:gd name="T25" fmla="*/ 131 h 409"/>
                    <a:gd name="T26" fmla="*/ 312 w 1594"/>
                    <a:gd name="T27" fmla="*/ 131 h 409"/>
                    <a:gd name="T28" fmla="*/ 311 w 1594"/>
                    <a:gd name="T29" fmla="*/ 130 h 409"/>
                    <a:gd name="T30" fmla="*/ 295 w 1594"/>
                    <a:gd name="T31" fmla="*/ 127 h 409"/>
                    <a:gd name="T32" fmla="*/ 150 w 1594"/>
                    <a:gd name="T33" fmla="*/ 88 h 409"/>
                    <a:gd name="T34" fmla="*/ 91 w 1594"/>
                    <a:gd name="T35" fmla="*/ 66 h 409"/>
                    <a:gd name="T36" fmla="*/ 37 w 1594"/>
                    <a:gd name="T37" fmla="*/ 34 h 409"/>
                    <a:gd name="T38" fmla="*/ 0 w 1594"/>
                    <a:gd name="T39" fmla="*/ 0 h 409"/>
                    <a:gd name="T40" fmla="*/ 55 w 1594"/>
                    <a:gd name="T41" fmla="*/ 100 h 409"/>
                    <a:gd name="T42" fmla="*/ 133 w 1594"/>
                    <a:gd name="T43" fmla="*/ 239 h 409"/>
                    <a:gd name="T44" fmla="*/ 218 w 1594"/>
                    <a:gd name="T45" fmla="*/ 317 h 409"/>
                    <a:gd name="T46" fmla="*/ 470 w 1594"/>
                    <a:gd name="T47" fmla="*/ 385 h 409"/>
                    <a:gd name="T48" fmla="*/ 615 w 1594"/>
                    <a:gd name="T49" fmla="*/ 399 h 409"/>
                    <a:gd name="T50" fmla="*/ 926 w 1594"/>
                    <a:gd name="T51" fmla="*/ 403 h 409"/>
                    <a:gd name="T52" fmla="*/ 1081 w 1594"/>
                    <a:gd name="T53" fmla="*/ 390 h 409"/>
                    <a:gd name="T54" fmla="*/ 1154 w 1594"/>
                    <a:gd name="T55" fmla="*/ 381 h 409"/>
                    <a:gd name="T56" fmla="*/ 1229 w 1594"/>
                    <a:gd name="T57" fmla="*/ 364 h 409"/>
                    <a:gd name="T58" fmla="*/ 1292 w 1594"/>
                    <a:gd name="T59" fmla="*/ 350 h 409"/>
                    <a:gd name="T60" fmla="*/ 1418 w 1594"/>
                    <a:gd name="T61" fmla="*/ 290 h 409"/>
                    <a:gd name="T62" fmla="*/ 1486 w 1594"/>
                    <a:gd name="T63" fmla="*/ 196 h 409"/>
                    <a:gd name="T64" fmla="*/ 1544 w 1594"/>
                    <a:gd name="T65" fmla="*/ 95 h 409"/>
                    <a:gd name="T66" fmla="*/ 1592 w 1594"/>
                    <a:gd name="T67" fmla="*/ 9 h 409"/>
                    <a:gd name="T68" fmla="*/ 1594 w 1594"/>
                    <a:gd name="T69" fmla="*/ 5 h 409"/>
                    <a:gd name="T70" fmla="*/ 1591 w 1594"/>
                    <a:gd name="T71" fmla="*/ 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94" h="409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40" name="Freeform 50">
                  <a:extLst>
                    <a:ext uri="{FF2B5EF4-FFF2-40B4-BE49-F238E27FC236}">
                      <a16:creationId xmlns:a16="http://schemas.microsoft.com/office/drawing/2014/main" id="{1EAD0025-2F2E-645B-7BA4-33D2B386EF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7579" y="2542803"/>
                  <a:ext cx="3549271" cy="537970"/>
                </a:xfrm>
                <a:custGeom>
                  <a:avLst/>
                  <a:gdLst>
                    <a:gd name="T0" fmla="*/ 833 w 1638"/>
                    <a:gd name="T1" fmla="*/ 248 h 248"/>
                    <a:gd name="T2" fmla="*/ 707 w 1638"/>
                    <a:gd name="T3" fmla="*/ 245 h 248"/>
                    <a:gd name="T4" fmla="*/ 704 w 1638"/>
                    <a:gd name="T5" fmla="*/ 245 h 248"/>
                    <a:gd name="T6" fmla="*/ 655 w 1638"/>
                    <a:gd name="T7" fmla="*/ 243 h 248"/>
                    <a:gd name="T8" fmla="*/ 594 w 1638"/>
                    <a:gd name="T9" fmla="*/ 238 h 248"/>
                    <a:gd name="T10" fmla="*/ 473 w 1638"/>
                    <a:gd name="T11" fmla="*/ 227 h 248"/>
                    <a:gd name="T12" fmla="*/ 413 w 1638"/>
                    <a:gd name="T13" fmla="*/ 219 h 248"/>
                    <a:gd name="T14" fmla="*/ 399 w 1638"/>
                    <a:gd name="T15" fmla="*/ 217 h 248"/>
                    <a:gd name="T16" fmla="*/ 390 w 1638"/>
                    <a:gd name="T17" fmla="*/ 216 h 248"/>
                    <a:gd name="T18" fmla="*/ 388 w 1638"/>
                    <a:gd name="T19" fmla="*/ 216 h 248"/>
                    <a:gd name="T20" fmla="*/ 245 w 1638"/>
                    <a:gd name="T21" fmla="*/ 187 h 248"/>
                    <a:gd name="T22" fmla="*/ 106 w 1638"/>
                    <a:gd name="T23" fmla="*/ 139 h 248"/>
                    <a:gd name="T24" fmla="*/ 42 w 1638"/>
                    <a:gd name="T25" fmla="*/ 101 h 248"/>
                    <a:gd name="T26" fmla="*/ 2 w 1638"/>
                    <a:gd name="T27" fmla="*/ 29 h 248"/>
                    <a:gd name="T28" fmla="*/ 2 w 1638"/>
                    <a:gd name="T29" fmla="*/ 27 h 248"/>
                    <a:gd name="T30" fmla="*/ 7 w 1638"/>
                    <a:gd name="T31" fmla="*/ 9 h 248"/>
                    <a:gd name="T32" fmla="*/ 7 w 1638"/>
                    <a:gd name="T33" fmla="*/ 9 h 248"/>
                    <a:gd name="T34" fmla="*/ 8 w 1638"/>
                    <a:gd name="T35" fmla="*/ 7 h 248"/>
                    <a:gd name="T36" fmla="*/ 12 w 1638"/>
                    <a:gd name="T37" fmla="*/ 0 h 248"/>
                    <a:gd name="T38" fmla="*/ 20 w 1638"/>
                    <a:gd name="T39" fmla="*/ 5 h 248"/>
                    <a:gd name="T40" fmla="*/ 20 w 1638"/>
                    <a:gd name="T41" fmla="*/ 5 h 248"/>
                    <a:gd name="T42" fmla="*/ 25 w 1638"/>
                    <a:gd name="T43" fmla="*/ 8 h 248"/>
                    <a:gd name="T44" fmla="*/ 31 w 1638"/>
                    <a:gd name="T45" fmla="*/ 12 h 248"/>
                    <a:gd name="T46" fmla="*/ 459 w 1638"/>
                    <a:gd name="T47" fmla="*/ 119 h 248"/>
                    <a:gd name="T48" fmla="*/ 828 w 1638"/>
                    <a:gd name="T49" fmla="*/ 139 h 248"/>
                    <a:gd name="T50" fmla="*/ 893 w 1638"/>
                    <a:gd name="T51" fmla="*/ 139 h 248"/>
                    <a:gd name="T52" fmla="*/ 896 w 1638"/>
                    <a:gd name="T53" fmla="*/ 139 h 248"/>
                    <a:gd name="T54" fmla="*/ 982 w 1638"/>
                    <a:gd name="T55" fmla="*/ 134 h 248"/>
                    <a:gd name="T56" fmla="*/ 1038 w 1638"/>
                    <a:gd name="T57" fmla="*/ 133 h 248"/>
                    <a:gd name="T58" fmla="*/ 1177 w 1638"/>
                    <a:gd name="T59" fmla="*/ 120 h 248"/>
                    <a:gd name="T60" fmla="*/ 1480 w 1638"/>
                    <a:gd name="T61" fmla="*/ 64 h 248"/>
                    <a:gd name="T62" fmla="*/ 1481 w 1638"/>
                    <a:gd name="T63" fmla="*/ 63 h 248"/>
                    <a:gd name="T64" fmla="*/ 1612 w 1638"/>
                    <a:gd name="T65" fmla="*/ 11 h 248"/>
                    <a:gd name="T66" fmla="*/ 1615 w 1638"/>
                    <a:gd name="T67" fmla="*/ 9 h 248"/>
                    <a:gd name="T68" fmla="*/ 1618 w 1638"/>
                    <a:gd name="T69" fmla="*/ 7 h 248"/>
                    <a:gd name="T70" fmla="*/ 1626 w 1638"/>
                    <a:gd name="T71" fmla="*/ 3 h 248"/>
                    <a:gd name="T72" fmla="*/ 1630 w 1638"/>
                    <a:gd name="T73" fmla="*/ 10 h 248"/>
                    <a:gd name="T74" fmla="*/ 1631 w 1638"/>
                    <a:gd name="T75" fmla="*/ 14 h 248"/>
                    <a:gd name="T76" fmla="*/ 1626 w 1638"/>
                    <a:gd name="T77" fmla="*/ 70 h 248"/>
                    <a:gd name="T78" fmla="*/ 1624 w 1638"/>
                    <a:gd name="T79" fmla="*/ 73 h 248"/>
                    <a:gd name="T80" fmla="*/ 1622 w 1638"/>
                    <a:gd name="T81" fmla="*/ 75 h 248"/>
                    <a:gd name="T82" fmla="*/ 1479 w 1638"/>
                    <a:gd name="T83" fmla="*/ 161 h 248"/>
                    <a:gd name="T84" fmla="*/ 1305 w 1638"/>
                    <a:gd name="T85" fmla="*/ 207 h 248"/>
                    <a:gd name="T86" fmla="*/ 1208 w 1638"/>
                    <a:gd name="T87" fmla="*/ 223 h 248"/>
                    <a:gd name="T88" fmla="*/ 833 w 1638"/>
                    <a:gd name="T89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38" h="24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grpSp>
            <p:nvGrpSpPr>
              <p:cNvPr id="34" name="Group 7">
                <a:extLst>
                  <a:ext uri="{FF2B5EF4-FFF2-40B4-BE49-F238E27FC236}">
                    <a16:creationId xmlns:a16="http://schemas.microsoft.com/office/drawing/2014/main" id="{D6340553-BF15-62AD-F5A0-435C5C5740B5}"/>
                  </a:ext>
                </a:extLst>
              </p:cNvPr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35" name="Freeform 53">
                  <a:extLst>
                    <a:ext uri="{FF2B5EF4-FFF2-40B4-BE49-F238E27FC236}">
                      <a16:creationId xmlns:a16="http://schemas.microsoft.com/office/drawing/2014/main" id="{07D0154B-E3FB-DCD7-3DB3-E40BD2ECAF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11832"/>
                  <a:ext cx="1948685" cy="576278"/>
                </a:xfrm>
                <a:custGeom>
                  <a:avLst/>
                  <a:gdLst>
                    <a:gd name="T0" fmla="*/ 899 w 899"/>
                    <a:gd name="T1" fmla="*/ 133 h 266"/>
                    <a:gd name="T2" fmla="*/ 896 w 899"/>
                    <a:gd name="T3" fmla="*/ 142 h 266"/>
                    <a:gd name="T4" fmla="*/ 889 w 899"/>
                    <a:gd name="T5" fmla="*/ 153 h 266"/>
                    <a:gd name="T6" fmla="*/ 878 w 899"/>
                    <a:gd name="T7" fmla="*/ 164 h 266"/>
                    <a:gd name="T8" fmla="*/ 862 w 899"/>
                    <a:gd name="T9" fmla="*/ 175 h 266"/>
                    <a:gd name="T10" fmla="*/ 846 w 899"/>
                    <a:gd name="T11" fmla="*/ 246 h 266"/>
                    <a:gd name="T12" fmla="*/ 825 w 899"/>
                    <a:gd name="T13" fmla="*/ 255 h 266"/>
                    <a:gd name="T14" fmla="*/ 797 w 899"/>
                    <a:gd name="T15" fmla="*/ 265 h 266"/>
                    <a:gd name="T16" fmla="*/ 784 w 899"/>
                    <a:gd name="T17" fmla="*/ 265 h 266"/>
                    <a:gd name="T18" fmla="*/ 745 w 899"/>
                    <a:gd name="T19" fmla="*/ 261 h 266"/>
                    <a:gd name="T20" fmla="*/ 730 w 899"/>
                    <a:gd name="T21" fmla="*/ 260 h 266"/>
                    <a:gd name="T22" fmla="*/ 700 w 899"/>
                    <a:gd name="T23" fmla="*/ 258 h 266"/>
                    <a:gd name="T24" fmla="*/ 675 w 899"/>
                    <a:gd name="T25" fmla="*/ 256 h 266"/>
                    <a:gd name="T26" fmla="*/ 664 w 899"/>
                    <a:gd name="T27" fmla="*/ 255 h 266"/>
                    <a:gd name="T28" fmla="*/ 636 w 899"/>
                    <a:gd name="T29" fmla="*/ 253 h 266"/>
                    <a:gd name="T30" fmla="*/ 613 w 899"/>
                    <a:gd name="T31" fmla="*/ 252 h 266"/>
                    <a:gd name="T32" fmla="*/ 591 w 899"/>
                    <a:gd name="T33" fmla="*/ 251 h 266"/>
                    <a:gd name="T34" fmla="*/ 563 w 899"/>
                    <a:gd name="T35" fmla="*/ 250 h 266"/>
                    <a:gd name="T36" fmla="*/ 538 w 899"/>
                    <a:gd name="T37" fmla="*/ 249 h 266"/>
                    <a:gd name="T38" fmla="*/ 509 w 899"/>
                    <a:gd name="T39" fmla="*/ 248 h 266"/>
                    <a:gd name="T40" fmla="*/ 479 w 899"/>
                    <a:gd name="T41" fmla="*/ 248 h 266"/>
                    <a:gd name="T42" fmla="*/ 448 w 899"/>
                    <a:gd name="T43" fmla="*/ 248 h 266"/>
                    <a:gd name="T44" fmla="*/ 420 w 899"/>
                    <a:gd name="T45" fmla="*/ 248 h 266"/>
                    <a:gd name="T46" fmla="*/ 391 w 899"/>
                    <a:gd name="T47" fmla="*/ 248 h 266"/>
                    <a:gd name="T48" fmla="*/ 365 w 899"/>
                    <a:gd name="T49" fmla="*/ 249 h 266"/>
                    <a:gd name="T50" fmla="*/ 340 w 899"/>
                    <a:gd name="T51" fmla="*/ 249 h 266"/>
                    <a:gd name="T52" fmla="*/ 311 w 899"/>
                    <a:gd name="T53" fmla="*/ 250 h 266"/>
                    <a:gd name="T54" fmla="*/ 279 w 899"/>
                    <a:gd name="T55" fmla="*/ 252 h 266"/>
                    <a:gd name="T56" fmla="*/ 251 w 899"/>
                    <a:gd name="T57" fmla="*/ 253 h 266"/>
                    <a:gd name="T58" fmla="*/ 211 w 899"/>
                    <a:gd name="T59" fmla="*/ 256 h 266"/>
                    <a:gd name="T60" fmla="*/ 183 w 899"/>
                    <a:gd name="T61" fmla="*/ 258 h 266"/>
                    <a:gd name="T62" fmla="*/ 152 w 899"/>
                    <a:gd name="T63" fmla="*/ 260 h 266"/>
                    <a:gd name="T64" fmla="*/ 112 w 899"/>
                    <a:gd name="T65" fmla="*/ 264 h 266"/>
                    <a:gd name="T66" fmla="*/ 39 w 899"/>
                    <a:gd name="T67" fmla="*/ 175 h 266"/>
                    <a:gd name="T68" fmla="*/ 26 w 899"/>
                    <a:gd name="T69" fmla="*/ 167 h 266"/>
                    <a:gd name="T70" fmla="*/ 17 w 899"/>
                    <a:gd name="T71" fmla="*/ 160 h 266"/>
                    <a:gd name="T72" fmla="*/ 8 w 899"/>
                    <a:gd name="T73" fmla="*/ 150 h 266"/>
                    <a:gd name="T74" fmla="*/ 3 w 899"/>
                    <a:gd name="T75" fmla="*/ 142 h 266"/>
                    <a:gd name="T76" fmla="*/ 0 w 899"/>
                    <a:gd name="T77" fmla="*/ 132 h 266"/>
                    <a:gd name="T78" fmla="*/ 0 w 899"/>
                    <a:gd name="T79" fmla="*/ 129 h 266"/>
                    <a:gd name="T80" fmla="*/ 1 w 899"/>
                    <a:gd name="T81" fmla="*/ 121 h 266"/>
                    <a:gd name="T82" fmla="*/ 6 w 899"/>
                    <a:gd name="T83" fmla="*/ 110 h 266"/>
                    <a:gd name="T84" fmla="*/ 13 w 899"/>
                    <a:gd name="T85" fmla="*/ 101 h 266"/>
                    <a:gd name="T86" fmla="*/ 25 w 899"/>
                    <a:gd name="T87" fmla="*/ 91 h 266"/>
                    <a:gd name="T88" fmla="*/ 43 w 899"/>
                    <a:gd name="T89" fmla="*/ 80 h 266"/>
                    <a:gd name="T90" fmla="*/ 59 w 899"/>
                    <a:gd name="T91" fmla="*/ 73 h 266"/>
                    <a:gd name="T92" fmla="*/ 83 w 899"/>
                    <a:gd name="T93" fmla="*/ 63 h 266"/>
                    <a:gd name="T94" fmla="*/ 111 w 899"/>
                    <a:gd name="T95" fmla="*/ 54 h 266"/>
                    <a:gd name="T96" fmla="*/ 135 w 899"/>
                    <a:gd name="T97" fmla="*/ 48 h 266"/>
                    <a:gd name="T98" fmla="*/ 171 w 899"/>
                    <a:gd name="T99" fmla="*/ 40 h 266"/>
                    <a:gd name="T100" fmla="*/ 206 w 899"/>
                    <a:gd name="T101" fmla="*/ 34 h 266"/>
                    <a:gd name="T102" fmla="*/ 238 w 899"/>
                    <a:gd name="T103" fmla="*/ 29 h 266"/>
                    <a:gd name="T104" fmla="*/ 863 w 899"/>
                    <a:gd name="T105" fmla="*/ 86 h 266"/>
                    <a:gd name="T106" fmla="*/ 874 w 899"/>
                    <a:gd name="T107" fmla="*/ 93 h 266"/>
                    <a:gd name="T108" fmla="*/ 885 w 899"/>
                    <a:gd name="T109" fmla="*/ 102 h 266"/>
                    <a:gd name="T110" fmla="*/ 892 w 899"/>
                    <a:gd name="T111" fmla="*/ 110 h 266"/>
                    <a:gd name="T112" fmla="*/ 896 w 899"/>
                    <a:gd name="T113" fmla="*/ 118 h 266"/>
                    <a:gd name="T114" fmla="*/ 899 w 899"/>
                    <a:gd name="T115" fmla="*/ 127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66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36" name="Freeform 54">
                  <a:extLst>
                    <a:ext uri="{FF2B5EF4-FFF2-40B4-BE49-F238E27FC236}">
                      <a16:creationId xmlns:a16="http://schemas.microsoft.com/office/drawing/2014/main" id="{84290FC1-8310-1EDA-2444-6C9D595D6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45143"/>
                  <a:ext cx="1948685" cy="542967"/>
                </a:xfrm>
                <a:custGeom>
                  <a:avLst/>
                  <a:gdLst>
                    <a:gd name="T0" fmla="*/ 224 w 899"/>
                    <a:gd name="T1" fmla="*/ 15 h 250"/>
                    <a:gd name="T2" fmla="*/ 194 w 899"/>
                    <a:gd name="T3" fmla="*/ 20 h 250"/>
                    <a:gd name="T4" fmla="*/ 157 w 899"/>
                    <a:gd name="T5" fmla="*/ 27 h 250"/>
                    <a:gd name="T6" fmla="*/ 123 w 899"/>
                    <a:gd name="T7" fmla="*/ 35 h 250"/>
                    <a:gd name="T8" fmla="*/ 101 w 899"/>
                    <a:gd name="T9" fmla="*/ 41 h 250"/>
                    <a:gd name="T10" fmla="*/ 73 w 899"/>
                    <a:gd name="T11" fmla="*/ 51 h 250"/>
                    <a:gd name="T12" fmla="*/ 52 w 899"/>
                    <a:gd name="T13" fmla="*/ 60 h 250"/>
                    <a:gd name="T14" fmla="*/ 37 w 899"/>
                    <a:gd name="T15" fmla="*/ 68 h 250"/>
                    <a:gd name="T16" fmla="*/ 21 w 899"/>
                    <a:gd name="T17" fmla="*/ 78 h 250"/>
                    <a:gd name="T18" fmla="*/ 9 w 899"/>
                    <a:gd name="T19" fmla="*/ 89 h 250"/>
                    <a:gd name="T20" fmla="*/ 2 w 899"/>
                    <a:gd name="T21" fmla="*/ 100 h 250"/>
                    <a:gd name="T22" fmla="*/ 0 w 899"/>
                    <a:gd name="T23" fmla="*/ 109 h 250"/>
                    <a:gd name="T24" fmla="*/ 0 w 899"/>
                    <a:gd name="T25" fmla="*/ 113 h 250"/>
                    <a:gd name="T26" fmla="*/ 0 w 899"/>
                    <a:gd name="T27" fmla="*/ 116 h 250"/>
                    <a:gd name="T28" fmla="*/ 3 w 899"/>
                    <a:gd name="T29" fmla="*/ 126 h 250"/>
                    <a:gd name="T30" fmla="*/ 8 w 899"/>
                    <a:gd name="T31" fmla="*/ 134 h 250"/>
                    <a:gd name="T32" fmla="*/ 17 w 899"/>
                    <a:gd name="T33" fmla="*/ 144 h 250"/>
                    <a:gd name="T34" fmla="*/ 26 w 899"/>
                    <a:gd name="T35" fmla="*/ 151 h 250"/>
                    <a:gd name="T36" fmla="*/ 39 w 899"/>
                    <a:gd name="T37" fmla="*/ 159 h 250"/>
                    <a:gd name="T38" fmla="*/ 112 w 899"/>
                    <a:gd name="T39" fmla="*/ 248 h 250"/>
                    <a:gd name="T40" fmla="*/ 152 w 899"/>
                    <a:gd name="T41" fmla="*/ 244 h 250"/>
                    <a:gd name="T42" fmla="*/ 183 w 899"/>
                    <a:gd name="T43" fmla="*/ 242 h 250"/>
                    <a:gd name="T44" fmla="*/ 211 w 899"/>
                    <a:gd name="T45" fmla="*/ 240 h 250"/>
                    <a:gd name="T46" fmla="*/ 251 w 899"/>
                    <a:gd name="T47" fmla="*/ 237 h 250"/>
                    <a:gd name="T48" fmla="*/ 279 w 899"/>
                    <a:gd name="T49" fmla="*/ 236 h 250"/>
                    <a:gd name="T50" fmla="*/ 311 w 899"/>
                    <a:gd name="T51" fmla="*/ 234 h 250"/>
                    <a:gd name="T52" fmla="*/ 340 w 899"/>
                    <a:gd name="T53" fmla="*/ 233 h 250"/>
                    <a:gd name="T54" fmla="*/ 365 w 899"/>
                    <a:gd name="T55" fmla="*/ 233 h 250"/>
                    <a:gd name="T56" fmla="*/ 391 w 899"/>
                    <a:gd name="T57" fmla="*/ 232 h 250"/>
                    <a:gd name="T58" fmla="*/ 420 w 899"/>
                    <a:gd name="T59" fmla="*/ 232 h 250"/>
                    <a:gd name="T60" fmla="*/ 448 w 899"/>
                    <a:gd name="T61" fmla="*/ 232 h 250"/>
                    <a:gd name="T62" fmla="*/ 479 w 899"/>
                    <a:gd name="T63" fmla="*/ 232 h 250"/>
                    <a:gd name="T64" fmla="*/ 509 w 899"/>
                    <a:gd name="T65" fmla="*/ 232 h 250"/>
                    <a:gd name="T66" fmla="*/ 538 w 899"/>
                    <a:gd name="T67" fmla="*/ 233 h 250"/>
                    <a:gd name="T68" fmla="*/ 563 w 899"/>
                    <a:gd name="T69" fmla="*/ 234 h 250"/>
                    <a:gd name="T70" fmla="*/ 591 w 899"/>
                    <a:gd name="T71" fmla="*/ 235 h 250"/>
                    <a:gd name="T72" fmla="*/ 613 w 899"/>
                    <a:gd name="T73" fmla="*/ 236 h 250"/>
                    <a:gd name="T74" fmla="*/ 636 w 899"/>
                    <a:gd name="T75" fmla="*/ 237 h 250"/>
                    <a:gd name="T76" fmla="*/ 664 w 899"/>
                    <a:gd name="T77" fmla="*/ 239 h 250"/>
                    <a:gd name="T78" fmla="*/ 675 w 899"/>
                    <a:gd name="T79" fmla="*/ 240 h 250"/>
                    <a:gd name="T80" fmla="*/ 700 w 899"/>
                    <a:gd name="T81" fmla="*/ 242 h 250"/>
                    <a:gd name="T82" fmla="*/ 730 w 899"/>
                    <a:gd name="T83" fmla="*/ 244 h 250"/>
                    <a:gd name="T84" fmla="*/ 745 w 899"/>
                    <a:gd name="T85" fmla="*/ 245 h 250"/>
                    <a:gd name="T86" fmla="*/ 784 w 899"/>
                    <a:gd name="T87" fmla="*/ 249 h 250"/>
                    <a:gd name="T88" fmla="*/ 797 w 899"/>
                    <a:gd name="T89" fmla="*/ 249 h 250"/>
                    <a:gd name="T90" fmla="*/ 825 w 899"/>
                    <a:gd name="T91" fmla="*/ 239 h 250"/>
                    <a:gd name="T92" fmla="*/ 846 w 899"/>
                    <a:gd name="T93" fmla="*/ 230 h 250"/>
                    <a:gd name="T94" fmla="*/ 862 w 899"/>
                    <a:gd name="T95" fmla="*/ 159 h 250"/>
                    <a:gd name="T96" fmla="*/ 878 w 899"/>
                    <a:gd name="T97" fmla="*/ 148 h 250"/>
                    <a:gd name="T98" fmla="*/ 889 w 899"/>
                    <a:gd name="T99" fmla="*/ 137 h 250"/>
                    <a:gd name="T100" fmla="*/ 896 w 899"/>
                    <a:gd name="T101" fmla="*/ 126 h 250"/>
                    <a:gd name="T102" fmla="*/ 899 w 899"/>
                    <a:gd name="T103" fmla="*/ 117 h 250"/>
                    <a:gd name="T104" fmla="*/ 899 w 899"/>
                    <a:gd name="T105" fmla="*/ 111 h 250"/>
                    <a:gd name="T106" fmla="*/ 896 w 899"/>
                    <a:gd name="T107" fmla="*/ 102 h 250"/>
                    <a:gd name="T108" fmla="*/ 892 w 899"/>
                    <a:gd name="T109" fmla="*/ 94 h 250"/>
                    <a:gd name="T110" fmla="*/ 885 w 899"/>
                    <a:gd name="T111" fmla="*/ 86 h 250"/>
                    <a:gd name="T112" fmla="*/ 874 w 899"/>
                    <a:gd name="T113" fmla="*/ 77 h 250"/>
                    <a:gd name="T114" fmla="*/ 863 w 899"/>
                    <a:gd name="T115" fmla="*/ 7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5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37" name="Freeform 55">
                  <a:extLst>
                    <a:ext uri="{FF2B5EF4-FFF2-40B4-BE49-F238E27FC236}">
                      <a16:creationId xmlns:a16="http://schemas.microsoft.com/office/drawing/2014/main" id="{50E39A09-BCF8-3003-58CC-1951A6335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535" y="1866593"/>
                  <a:ext cx="4403694" cy="994329"/>
                </a:xfrm>
                <a:custGeom>
                  <a:avLst/>
                  <a:gdLst>
                    <a:gd name="T0" fmla="*/ 2025 w 2032"/>
                    <a:gd name="T1" fmla="*/ 14 h 459"/>
                    <a:gd name="T2" fmla="*/ 2014 w 2032"/>
                    <a:gd name="T3" fmla="*/ 27 h 459"/>
                    <a:gd name="T4" fmla="*/ 2001 w 2032"/>
                    <a:gd name="T5" fmla="*/ 39 h 459"/>
                    <a:gd name="T6" fmla="*/ 1986 w 2032"/>
                    <a:gd name="T7" fmla="*/ 51 h 459"/>
                    <a:gd name="T8" fmla="*/ 1970 w 2032"/>
                    <a:gd name="T9" fmla="*/ 62 h 459"/>
                    <a:gd name="T10" fmla="*/ 1951 w 2032"/>
                    <a:gd name="T11" fmla="*/ 73 h 459"/>
                    <a:gd name="T12" fmla="*/ 1928 w 2032"/>
                    <a:gd name="T13" fmla="*/ 85 h 459"/>
                    <a:gd name="T14" fmla="*/ 1922 w 2032"/>
                    <a:gd name="T15" fmla="*/ 88 h 459"/>
                    <a:gd name="T16" fmla="*/ 1902 w 2032"/>
                    <a:gd name="T17" fmla="*/ 97 h 459"/>
                    <a:gd name="T18" fmla="*/ 1874 w 2032"/>
                    <a:gd name="T19" fmla="*/ 109 h 459"/>
                    <a:gd name="T20" fmla="*/ 1847 w 2032"/>
                    <a:gd name="T21" fmla="*/ 119 h 459"/>
                    <a:gd name="T22" fmla="*/ 1818 w 2032"/>
                    <a:gd name="T23" fmla="*/ 128 h 459"/>
                    <a:gd name="T24" fmla="*/ 1799 w 2032"/>
                    <a:gd name="T25" fmla="*/ 134 h 459"/>
                    <a:gd name="T26" fmla="*/ 1771 w 2032"/>
                    <a:gd name="T27" fmla="*/ 142 h 459"/>
                    <a:gd name="T28" fmla="*/ 1736 w 2032"/>
                    <a:gd name="T29" fmla="*/ 151 h 459"/>
                    <a:gd name="T30" fmla="*/ 1700 w 2032"/>
                    <a:gd name="T31" fmla="*/ 160 h 459"/>
                    <a:gd name="T32" fmla="*/ 1663 w 2032"/>
                    <a:gd name="T33" fmla="*/ 168 h 459"/>
                    <a:gd name="T34" fmla="*/ 1623 w 2032"/>
                    <a:gd name="T35" fmla="*/ 176 h 459"/>
                    <a:gd name="T36" fmla="*/ 1579 w 2032"/>
                    <a:gd name="T37" fmla="*/ 183 h 459"/>
                    <a:gd name="T38" fmla="*/ 1535 w 2032"/>
                    <a:gd name="T39" fmla="*/ 190 h 459"/>
                    <a:gd name="T40" fmla="*/ 1511 w 2032"/>
                    <a:gd name="T41" fmla="*/ 193 h 459"/>
                    <a:gd name="T42" fmla="*/ 518 w 2032"/>
                    <a:gd name="T43" fmla="*/ 191 h 459"/>
                    <a:gd name="T44" fmla="*/ 110 w 2032"/>
                    <a:gd name="T45" fmla="*/ 85 h 459"/>
                    <a:gd name="T46" fmla="*/ 82 w 2032"/>
                    <a:gd name="T47" fmla="*/ 70 h 459"/>
                    <a:gd name="T48" fmla="*/ 62 w 2032"/>
                    <a:gd name="T49" fmla="*/ 59 h 459"/>
                    <a:gd name="T50" fmla="*/ 43 w 2032"/>
                    <a:gd name="T51" fmla="*/ 46 h 459"/>
                    <a:gd name="T52" fmla="*/ 29 w 2032"/>
                    <a:gd name="T53" fmla="*/ 34 h 459"/>
                    <a:gd name="T54" fmla="*/ 16 w 2032"/>
                    <a:gd name="T55" fmla="*/ 21 h 459"/>
                    <a:gd name="T56" fmla="*/ 6 w 2032"/>
                    <a:gd name="T57" fmla="*/ 9 h 459"/>
                    <a:gd name="T58" fmla="*/ 152 w 2032"/>
                    <a:gd name="T59" fmla="*/ 267 h 459"/>
                    <a:gd name="T60" fmla="*/ 156 w 2032"/>
                    <a:gd name="T61" fmla="*/ 273 h 459"/>
                    <a:gd name="T62" fmla="*/ 161 w 2032"/>
                    <a:gd name="T63" fmla="*/ 281 h 459"/>
                    <a:gd name="T64" fmla="*/ 168 w 2032"/>
                    <a:gd name="T65" fmla="*/ 289 h 459"/>
                    <a:gd name="T66" fmla="*/ 177 w 2032"/>
                    <a:gd name="T67" fmla="*/ 297 h 459"/>
                    <a:gd name="T68" fmla="*/ 188 w 2032"/>
                    <a:gd name="T69" fmla="*/ 306 h 459"/>
                    <a:gd name="T70" fmla="*/ 198 w 2032"/>
                    <a:gd name="T71" fmla="*/ 314 h 459"/>
                    <a:gd name="T72" fmla="*/ 210 w 2032"/>
                    <a:gd name="T73" fmla="*/ 322 h 459"/>
                    <a:gd name="T74" fmla="*/ 218 w 2032"/>
                    <a:gd name="T75" fmla="*/ 326 h 459"/>
                    <a:gd name="T76" fmla="*/ 234 w 2032"/>
                    <a:gd name="T77" fmla="*/ 335 h 459"/>
                    <a:gd name="T78" fmla="*/ 953 w 2032"/>
                    <a:gd name="T79" fmla="*/ 458 h 459"/>
                    <a:gd name="T80" fmla="*/ 1094 w 2032"/>
                    <a:gd name="T81" fmla="*/ 458 h 459"/>
                    <a:gd name="T82" fmla="*/ 1429 w 2032"/>
                    <a:gd name="T83" fmla="*/ 433 h 459"/>
                    <a:gd name="T84" fmla="*/ 1474 w 2032"/>
                    <a:gd name="T85" fmla="*/ 426 h 459"/>
                    <a:gd name="T86" fmla="*/ 1522 w 2032"/>
                    <a:gd name="T87" fmla="*/ 418 h 459"/>
                    <a:gd name="T88" fmla="*/ 1563 w 2032"/>
                    <a:gd name="T89" fmla="*/ 411 h 459"/>
                    <a:gd name="T90" fmla="*/ 1606 w 2032"/>
                    <a:gd name="T91" fmla="*/ 401 h 459"/>
                    <a:gd name="T92" fmla="*/ 1642 w 2032"/>
                    <a:gd name="T93" fmla="*/ 393 h 459"/>
                    <a:gd name="T94" fmla="*/ 1679 w 2032"/>
                    <a:gd name="T95" fmla="*/ 382 h 459"/>
                    <a:gd name="T96" fmla="*/ 1706 w 2032"/>
                    <a:gd name="T97" fmla="*/ 374 h 459"/>
                    <a:gd name="T98" fmla="*/ 1739 w 2032"/>
                    <a:gd name="T99" fmla="*/ 363 h 459"/>
                    <a:gd name="T100" fmla="*/ 1764 w 2032"/>
                    <a:gd name="T101" fmla="*/ 352 h 459"/>
                    <a:gd name="T102" fmla="*/ 1792 w 2032"/>
                    <a:gd name="T103" fmla="*/ 340 h 459"/>
                    <a:gd name="T104" fmla="*/ 1812 w 2032"/>
                    <a:gd name="T105" fmla="*/ 329 h 459"/>
                    <a:gd name="T106" fmla="*/ 1822 w 2032"/>
                    <a:gd name="T107" fmla="*/ 323 h 459"/>
                    <a:gd name="T108" fmla="*/ 1841 w 2032"/>
                    <a:gd name="T109" fmla="*/ 311 h 459"/>
                    <a:gd name="T110" fmla="*/ 1856 w 2032"/>
                    <a:gd name="T111" fmla="*/ 299 h 459"/>
                    <a:gd name="T112" fmla="*/ 1868 w 2032"/>
                    <a:gd name="T113" fmla="*/ 285 h 459"/>
                    <a:gd name="T114" fmla="*/ 1877 w 2032"/>
                    <a:gd name="T115" fmla="*/ 273 h 459"/>
                    <a:gd name="T116" fmla="*/ 2032 w 2032"/>
                    <a:gd name="T117" fmla="*/ 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32" h="459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38" name="Freeform 56">
                  <a:extLst>
                    <a:ext uri="{FF2B5EF4-FFF2-40B4-BE49-F238E27FC236}">
                      <a16:creationId xmlns:a16="http://schemas.microsoft.com/office/drawing/2014/main" id="{6370F7B3-021C-2136-D108-C0C5E3B227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59555" y="1232021"/>
                  <a:ext cx="4466985" cy="1137566"/>
                </a:xfrm>
                <a:custGeom>
                  <a:avLst/>
                  <a:gdLst>
                    <a:gd name="T0" fmla="*/ 117 w 2061"/>
                    <a:gd name="T1" fmla="*/ 382 h 525"/>
                    <a:gd name="T2" fmla="*/ 74 w 2061"/>
                    <a:gd name="T3" fmla="*/ 358 h 525"/>
                    <a:gd name="T4" fmla="*/ 34 w 2061"/>
                    <a:gd name="T5" fmla="*/ 328 h 525"/>
                    <a:gd name="T6" fmla="*/ 12 w 2061"/>
                    <a:gd name="T7" fmla="*/ 301 h 525"/>
                    <a:gd name="T8" fmla="*/ 2 w 2061"/>
                    <a:gd name="T9" fmla="*/ 276 h 525"/>
                    <a:gd name="T10" fmla="*/ 1 w 2061"/>
                    <a:gd name="T11" fmla="*/ 248 h 525"/>
                    <a:gd name="T12" fmla="*/ 7 w 2061"/>
                    <a:gd name="T13" fmla="*/ 229 h 525"/>
                    <a:gd name="T14" fmla="*/ 28 w 2061"/>
                    <a:gd name="T15" fmla="*/ 199 h 525"/>
                    <a:gd name="T16" fmla="*/ 59 w 2061"/>
                    <a:gd name="T17" fmla="*/ 173 h 525"/>
                    <a:gd name="T18" fmla="*/ 96 w 2061"/>
                    <a:gd name="T19" fmla="*/ 150 h 525"/>
                    <a:gd name="T20" fmla="*/ 138 w 2061"/>
                    <a:gd name="T21" fmla="*/ 129 h 525"/>
                    <a:gd name="T22" fmla="*/ 192 w 2061"/>
                    <a:gd name="T23" fmla="*/ 108 h 525"/>
                    <a:gd name="T24" fmla="*/ 242 w 2061"/>
                    <a:gd name="T25" fmla="*/ 92 h 525"/>
                    <a:gd name="T26" fmla="*/ 302 w 2061"/>
                    <a:gd name="T27" fmla="*/ 75 h 525"/>
                    <a:gd name="T28" fmla="*/ 405 w 2061"/>
                    <a:gd name="T29" fmla="*/ 53 h 525"/>
                    <a:gd name="T30" fmla="*/ 513 w 2061"/>
                    <a:gd name="T31" fmla="*/ 35 h 525"/>
                    <a:gd name="T32" fmla="*/ 1954 w 2061"/>
                    <a:gd name="T33" fmla="*/ 147 h 525"/>
                    <a:gd name="T34" fmla="*/ 2003 w 2061"/>
                    <a:gd name="T35" fmla="*/ 176 h 525"/>
                    <a:gd name="T36" fmla="*/ 2032 w 2061"/>
                    <a:gd name="T37" fmla="*/ 202 h 525"/>
                    <a:gd name="T38" fmla="*/ 2051 w 2061"/>
                    <a:gd name="T39" fmla="*/ 228 h 525"/>
                    <a:gd name="T40" fmla="*/ 2060 w 2061"/>
                    <a:gd name="T41" fmla="*/ 254 h 525"/>
                    <a:gd name="T42" fmla="*/ 2058 w 2061"/>
                    <a:gd name="T43" fmla="*/ 281 h 525"/>
                    <a:gd name="T44" fmla="*/ 2046 w 2061"/>
                    <a:gd name="T45" fmla="*/ 307 h 525"/>
                    <a:gd name="T46" fmla="*/ 2025 w 2061"/>
                    <a:gd name="T47" fmla="*/ 332 h 525"/>
                    <a:gd name="T48" fmla="*/ 1995 w 2061"/>
                    <a:gd name="T49" fmla="*/ 356 h 525"/>
                    <a:gd name="T50" fmla="*/ 1946 w 2061"/>
                    <a:gd name="T51" fmla="*/ 384 h 525"/>
                    <a:gd name="T52" fmla="*/ 1910 w 2061"/>
                    <a:gd name="T53" fmla="*/ 400 h 525"/>
                    <a:gd name="T54" fmla="*/ 1867 w 2061"/>
                    <a:gd name="T55" fmla="*/ 416 h 525"/>
                    <a:gd name="T56" fmla="*/ 1807 w 2061"/>
                    <a:gd name="T57" fmla="*/ 435 h 525"/>
                    <a:gd name="T58" fmla="*/ 1766 w 2061"/>
                    <a:gd name="T59" fmla="*/ 447 h 525"/>
                    <a:gd name="T60" fmla="*/ 1677 w 2061"/>
                    <a:gd name="T61" fmla="*/ 468 h 525"/>
                    <a:gd name="T62" fmla="*/ 1594 w 2061"/>
                    <a:gd name="T63" fmla="*/ 483 h 525"/>
                    <a:gd name="T64" fmla="*/ 1525 w 2061"/>
                    <a:gd name="T65" fmla="*/ 493 h 525"/>
                    <a:gd name="T66" fmla="*/ 1241 w 2061"/>
                    <a:gd name="T67" fmla="*/ 358 h 525"/>
                    <a:gd name="T68" fmla="*/ 1297 w 2061"/>
                    <a:gd name="T69" fmla="*/ 350 h 525"/>
                    <a:gd name="T70" fmla="*/ 1344 w 2061"/>
                    <a:gd name="T71" fmla="*/ 340 h 525"/>
                    <a:gd name="T72" fmla="*/ 1378 w 2061"/>
                    <a:gd name="T73" fmla="*/ 330 h 525"/>
                    <a:gd name="T74" fmla="*/ 1411 w 2061"/>
                    <a:gd name="T75" fmla="*/ 319 h 525"/>
                    <a:gd name="T76" fmla="*/ 1441 w 2061"/>
                    <a:gd name="T77" fmla="*/ 304 h 525"/>
                    <a:gd name="T78" fmla="*/ 1461 w 2061"/>
                    <a:gd name="T79" fmla="*/ 290 h 525"/>
                    <a:gd name="T80" fmla="*/ 1474 w 2061"/>
                    <a:gd name="T81" fmla="*/ 273 h 525"/>
                    <a:gd name="T82" fmla="*/ 1476 w 2061"/>
                    <a:gd name="T83" fmla="*/ 260 h 525"/>
                    <a:gd name="T84" fmla="*/ 1472 w 2061"/>
                    <a:gd name="T85" fmla="*/ 248 h 525"/>
                    <a:gd name="T86" fmla="*/ 1460 w 2061"/>
                    <a:gd name="T87" fmla="*/ 234 h 525"/>
                    <a:gd name="T88" fmla="*/ 1442 w 2061"/>
                    <a:gd name="T89" fmla="*/ 221 h 525"/>
                    <a:gd name="T90" fmla="*/ 806 w 2061"/>
                    <a:gd name="T91" fmla="*/ 167 h 525"/>
                    <a:gd name="T92" fmla="*/ 739 w 2061"/>
                    <a:gd name="T93" fmla="*/ 179 h 525"/>
                    <a:gd name="T94" fmla="*/ 703 w 2061"/>
                    <a:gd name="T95" fmla="*/ 187 h 525"/>
                    <a:gd name="T96" fmla="*/ 665 w 2061"/>
                    <a:gd name="T97" fmla="*/ 199 h 525"/>
                    <a:gd name="T98" fmla="*/ 634 w 2061"/>
                    <a:gd name="T99" fmla="*/ 211 h 525"/>
                    <a:gd name="T100" fmla="*/ 610 w 2061"/>
                    <a:gd name="T101" fmla="*/ 225 h 525"/>
                    <a:gd name="T102" fmla="*/ 593 w 2061"/>
                    <a:gd name="T103" fmla="*/ 240 h 525"/>
                    <a:gd name="T104" fmla="*/ 585 w 2061"/>
                    <a:gd name="T105" fmla="*/ 257 h 525"/>
                    <a:gd name="T106" fmla="*/ 586 w 2061"/>
                    <a:gd name="T107" fmla="*/ 270 h 525"/>
                    <a:gd name="T108" fmla="*/ 594 w 2061"/>
                    <a:gd name="T109" fmla="*/ 283 h 525"/>
                    <a:gd name="T110" fmla="*/ 606 w 2061"/>
                    <a:gd name="T111" fmla="*/ 294 h 525"/>
                    <a:gd name="T112" fmla="*/ 628 w 2061"/>
                    <a:gd name="T113" fmla="*/ 308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061" h="525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</p:grpSp>
        <p:sp>
          <p:nvSpPr>
            <p:cNvPr id="23" name="Rectangle 4">
              <a:extLst>
                <a:ext uri="{FF2B5EF4-FFF2-40B4-BE49-F238E27FC236}">
                  <a16:creationId xmlns:a16="http://schemas.microsoft.com/office/drawing/2014/main" id="{245BD9ED-99AD-A63E-71C0-31B859619DFA}"/>
                </a:ext>
              </a:extLst>
            </p:cNvPr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1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4A477539-0F64-7C93-2DB3-A3333F9ACF9E}"/>
                </a:ext>
              </a:extLst>
            </p:cNvPr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2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273D4261-E19B-5F6F-206F-243B9E287EE6}"/>
                </a:ext>
              </a:extLst>
            </p:cNvPr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3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4CFBABC0-A9DD-B1A1-F02D-30B7149C2CCC}"/>
                </a:ext>
              </a:extLst>
            </p:cNvPr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4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Bluetooth: o que é, como funciona e versões">
            <a:extLst>
              <a:ext uri="{FF2B5EF4-FFF2-40B4-BE49-F238E27FC236}">
                <a16:creationId xmlns:a16="http://schemas.microsoft.com/office/drawing/2014/main" id="{AF78BF3E-7761-979C-CF0B-38C5204C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9" y="1119172"/>
            <a:ext cx="2302077" cy="135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72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curta distância</a:t>
            </a:r>
          </a:p>
        </p:txBody>
      </p:sp>
      <p:pic>
        <p:nvPicPr>
          <p:cNvPr id="2" name="Imagem 1" descr="Resultado de imagem para zigbee">
            <a:extLst>
              <a:ext uri="{FF2B5EF4-FFF2-40B4-BE49-F238E27FC236}">
                <a16:creationId xmlns:a16="http://schemas.microsoft.com/office/drawing/2014/main" id="{9B04F65D-AE39-5E72-1FBF-9171852AB5F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70398"/>
            <a:ext cx="2269633" cy="143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2A82C82-D4BE-3ED7-E837-271CBEA9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652244"/>
            <a:ext cx="3623320" cy="237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e 3">
            <a:extLst>
              <a:ext uri="{FF2B5EF4-FFF2-40B4-BE49-F238E27FC236}">
                <a16:creationId xmlns:a16="http://schemas.microsoft.com/office/drawing/2014/main" id="{1FEE8454-6344-7FB1-EA69-730F695A8514}"/>
              </a:ext>
            </a:extLst>
          </p:cNvPr>
          <p:cNvGrpSpPr/>
          <p:nvPr/>
        </p:nvGrpSpPr>
        <p:grpSpPr>
          <a:xfrm>
            <a:off x="4583925" y="1844824"/>
            <a:ext cx="4092531" cy="461665"/>
            <a:chOff x="151318" y="1705989"/>
            <a:chExt cx="4663444" cy="615552"/>
          </a:xfrm>
        </p:grpSpPr>
        <p:sp>
          <p:nvSpPr>
            <p:cNvPr id="13" name="TextBox 82">
              <a:extLst>
                <a:ext uri="{FF2B5EF4-FFF2-40B4-BE49-F238E27FC236}">
                  <a16:creationId xmlns:a16="http://schemas.microsoft.com/office/drawing/2014/main" id="{FE33F27E-DADC-326C-F0A9-73876D3B14D9}"/>
                </a:ext>
              </a:extLst>
            </p:cNvPr>
            <p:cNvSpPr txBox="1"/>
            <p:nvPr/>
          </p:nvSpPr>
          <p:spPr>
            <a:xfrm>
              <a:off x="699962" y="1705989"/>
              <a:ext cx="4114800" cy="61555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1"/>
                  </a:solidFill>
                  <a:latin typeface="Gotham HTF"/>
                </a:rPr>
                <a:t>Padrão IEEE 802.15.4</a:t>
              </a:r>
            </a:p>
          </p:txBody>
        </p:sp>
        <p:grpSp>
          <p:nvGrpSpPr>
            <p:cNvPr id="14" name="Groupe 5">
              <a:extLst>
                <a:ext uri="{FF2B5EF4-FFF2-40B4-BE49-F238E27FC236}">
                  <a16:creationId xmlns:a16="http://schemas.microsoft.com/office/drawing/2014/main" id="{25EAF48E-9057-1E56-00E2-6B3C1630C16C}"/>
                </a:ext>
              </a:extLst>
            </p:cNvPr>
            <p:cNvGrpSpPr/>
            <p:nvPr/>
          </p:nvGrpSpPr>
          <p:grpSpPr>
            <a:xfrm>
              <a:off x="151318" y="1726507"/>
              <a:ext cx="400456" cy="574515"/>
              <a:chOff x="414857" y="1738356"/>
              <a:chExt cx="465764" cy="668210"/>
            </a:xfrm>
          </p:grpSpPr>
          <p:sp>
            <p:nvSpPr>
              <p:cNvPr id="15" name="Ellipse 6">
                <a:extLst>
                  <a:ext uri="{FF2B5EF4-FFF2-40B4-BE49-F238E27FC236}">
                    <a16:creationId xmlns:a16="http://schemas.microsoft.com/office/drawing/2014/main" id="{41C509BB-38DC-C5E6-7C34-DB9B881427AA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46" name="Rectangle 8">
                <a:extLst>
                  <a:ext uri="{FF2B5EF4-FFF2-40B4-BE49-F238E27FC236}">
                    <a16:creationId xmlns:a16="http://schemas.microsoft.com/office/drawing/2014/main" id="{15E8D42B-8C83-2CD8-F45E-CB565C4A51A8}"/>
                  </a:ext>
                </a:extLst>
              </p:cNvPr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1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Groupe 8">
            <a:extLst>
              <a:ext uri="{FF2B5EF4-FFF2-40B4-BE49-F238E27FC236}">
                <a16:creationId xmlns:a16="http://schemas.microsoft.com/office/drawing/2014/main" id="{857787BF-798A-05B2-0604-BBBD58DB5153}"/>
              </a:ext>
            </a:extLst>
          </p:cNvPr>
          <p:cNvGrpSpPr/>
          <p:nvPr/>
        </p:nvGrpSpPr>
        <p:grpSpPr>
          <a:xfrm>
            <a:off x="4583925" y="2542642"/>
            <a:ext cx="4092531" cy="1200329"/>
            <a:chOff x="183118" y="2787824"/>
            <a:chExt cx="4663444" cy="1600439"/>
          </a:xfrm>
        </p:grpSpPr>
        <p:sp>
          <p:nvSpPr>
            <p:cNvPr id="48" name="TextBox 82">
              <a:extLst>
                <a:ext uri="{FF2B5EF4-FFF2-40B4-BE49-F238E27FC236}">
                  <a16:creationId xmlns:a16="http://schemas.microsoft.com/office/drawing/2014/main" id="{D4F0CD42-C7B7-CCE9-32BD-9DC16E18EBB9}"/>
                </a:ext>
              </a:extLst>
            </p:cNvPr>
            <p:cNvSpPr txBox="1"/>
            <p:nvPr/>
          </p:nvSpPr>
          <p:spPr>
            <a:xfrm>
              <a:off x="731762" y="2787824"/>
              <a:ext cx="4114800" cy="160043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2"/>
                  </a:solidFill>
                  <a:latin typeface="Gotham HTF"/>
                </a:rPr>
                <a:t>Baixas taxas de transmissão na comunicação</a:t>
              </a:r>
            </a:p>
          </p:txBody>
        </p:sp>
        <p:grpSp>
          <p:nvGrpSpPr>
            <p:cNvPr id="49" name="Groupe 10">
              <a:extLst>
                <a:ext uri="{FF2B5EF4-FFF2-40B4-BE49-F238E27FC236}">
                  <a16:creationId xmlns:a16="http://schemas.microsoft.com/office/drawing/2014/main" id="{887AF282-281B-A425-FA84-909C5EDF21F2}"/>
                </a:ext>
              </a:extLst>
            </p:cNvPr>
            <p:cNvGrpSpPr/>
            <p:nvPr/>
          </p:nvGrpSpPr>
          <p:grpSpPr>
            <a:xfrm>
              <a:off x="183118" y="3300782"/>
              <a:ext cx="400456" cy="574517"/>
              <a:chOff x="414857" y="1738354"/>
              <a:chExt cx="465764" cy="668212"/>
            </a:xfrm>
          </p:grpSpPr>
          <p:sp>
            <p:nvSpPr>
              <p:cNvPr id="50" name="Ellipse 11">
                <a:extLst>
                  <a:ext uri="{FF2B5EF4-FFF2-40B4-BE49-F238E27FC236}">
                    <a16:creationId xmlns:a16="http://schemas.microsoft.com/office/drawing/2014/main" id="{CD024CC1-9E37-0911-3E64-1EB187274037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51" name="Rectangle 13">
                <a:extLst>
                  <a:ext uri="{FF2B5EF4-FFF2-40B4-BE49-F238E27FC236}">
                    <a16:creationId xmlns:a16="http://schemas.microsoft.com/office/drawing/2014/main" id="{0B6EC4C5-2BD4-DA13-3EC1-98A981081885}"/>
                  </a:ext>
                </a:extLst>
              </p:cNvPr>
              <p:cNvSpPr/>
              <p:nvPr/>
            </p:nvSpPr>
            <p:spPr>
              <a:xfrm flipH="1">
                <a:off x="451843" y="1738354"/>
                <a:ext cx="391793" cy="66821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2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2" name="Groupe 13">
            <a:extLst>
              <a:ext uri="{FF2B5EF4-FFF2-40B4-BE49-F238E27FC236}">
                <a16:creationId xmlns:a16="http://schemas.microsoft.com/office/drawing/2014/main" id="{5FADE4C8-2F72-78F3-95C1-036D1021410A}"/>
              </a:ext>
            </a:extLst>
          </p:cNvPr>
          <p:cNvGrpSpPr/>
          <p:nvPr/>
        </p:nvGrpSpPr>
        <p:grpSpPr>
          <a:xfrm>
            <a:off x="4583925" y="3979124"/>
            <a:ext cx="4092531" cy="830997"/>
            <a:chOff x="151318" y="4807708"/>
            <a:chExt cx="4663444" cy="1107995"/>
          </a:xfrm>
        </p:grpSpPr>
        <p:sp>
          <p:nvSpPr>
            <p:cNvPr id="53" name="TextBox 82">
              <a:extLst>
                <a:ext uri="{FF2B5EF4-FFF2-40B4-BE49-F238E27FC236}">
                  <a16:creationId xmlns:a16="http://schemas.microsoft.com/office/drawing/2014/main" id="{0F2A986C-B8B0-F6C9-8697-180210440C9F}"/>
                </a:ext>
              </a:extLst>
            </p:cNvPr>
            <p:cNvSpPr txBox="1"/>
            <p:nvPr/>
          </p:nvSpPr>
          <p:spPr>
            <a:xfrm>
              <a:off x="699962" y="4807708"/>
              <a:ext cx="4114800" cy="110799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3"/>
                  </a:solidFill>
                  <a:latin typeface="Gotham HTF"/>
                </a:rPr>
                <a:t>Baixo custo e consome pouca energia</a:t>
              </a:r>
            </a:p>
          </p:txBody>
        </p:sp>
        <p:grpSp>
          <p:nvGrpSpPr>
            <p:cNvPr id="54" name="Groupe 15">
              <a:extLst>
                <a:ext uri="{FF2B5EF4-FFF2-40B4-BE49-F238E27FC236}">
                  <a16:creationId xmlns:a16="http://schemas.microsoft.com/office/drawing/2014/main" id="{ED6FE732-E6E1-35C8-3D94-328B238CAF48}"/>
                </a:ext>
              </a:extLst>
            </p:cNvPr>
            <p:cNvGrpSpPr/>
            <p:nvPr/>
          </p:nvGrpSpPr>
          <p:grpSpPr>
            <a:xfrm>
              <a:off x="151318" y="5074446"/>
              <a:ext cx="400456" cy="574515"/>
              <a:chOff x="414857" y="1738356"/>
              <a:chExt cx="465764" cy="668210"/>
            </a:xfrm>
          </p:grpSpPr>
          <p:sp>
            <p:nvSpPr>
              <p:cNvPr id="55" name="Ellipse 16">
                <a:extLst>
                  <a:ext uri="{FF2B5EF4-FFF2-40B4-BE49-F238E27FC236}">
                    <a16:creationId xmlns:a16="http://schemas.microsoft.com/office/drawing/2014/main" id="{DD272FBA-6473-480F-F8AA-60EF2774F846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56" name="Rectangle 18">
                <a:extLst>
                  <a:ext uri="{FF2B5EF4-FFF2-40B4-BE49-F238E27FC236}">
                    <a16:creationId xmlns:a16="http://schemas.microsoft.com/office/drawing/2014/main" id="{945A1103-183F-A7C5-6CD6-FC31E8D8D3C9}"/>
                  </a:ext>
                </a:extLst>
              </p:cNvPr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3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7" name="Groupe 18">
            <a:extLst>
              <a:ext uri="{FF2B5EF4-FFF2-40B4-BE49-F238E27FC236}">
                <a16:creationId xmlns:a16="http://schemas.microsoft.com/office/drawing/2014/main" id="{26BA1A04-C623-9E09-B70D-FE6A4493BA36}"/>
              </a:ext>
            </a:extLst>
          </p:cNvPr>
          <p:cNvGrpSpPr/>
          <p:nvPr/>
        </p:nvGrpSpPr>
        <p:grpSpPr>
          <a:xfrm>
            <a:off x="4583925" y="5046275"/>
            <a:ext cx="4092530" cy="830997"/>
            <a:chOff x="151319" y="4055127"/>
            <a:chExt cx="4663443" cy="1107994"/>
          </a:xfrm>
        </p:grpSpPr>
        <p:sp>
          <p:nvSpPr>
            <p:cNvPr id="58" name="TextBox 82">
              <a:extLst>
                <a:ext uri="{FF2B5EF4-FFF2-40B4-BE49-F238E27FC236}">
                  <a16:creationId xmlns:a16="http://schemas.microsoft.com/office/drawing/2014/main" id="{EE63709B-E867-81D1-BF14-36767EB3D427}"/>
                </a:ext>
              </a:extLst>
            </p:cNvPr>
            <p:cNvSpPr txBox="1"/>
            <p:nvPr/>
          </p:nvSpPr>
          <p:spPr>
            <a:xfrm>
              <a:off x="699963" y="4055127"/>
              <a:ext cx="4114799" cy="110799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4"/>
                  </a:solidFill>
                  <a:latin typeface="Gotham HTF"/>
                </a:rPr>
                <a:t>Trabalha em topologia </a:t>
              </a:r>
              <a:r>
                <a:rPr lang="pt-BR" sz="2400" b="1" dirty="0" err="1">
                  <a:solidFill>
                    <a:schemeClr val="accent4"/>
                  </a:solidFill>
                  <a:latin typeface="Gotham HTF"/>
                </a:rPr>
                <a:t>mesh</a:t>
              </a:r>
              <a:endParaRPr lang="pt-BR" sz="2400" b="1" dirty="0">
                <a:solidFill>
                  <a:schemeClr val="accent4"/>
                </a:solidFill>
                <a:latin typeface="Gotham HTF"/>
              </a:endParaRPr>
            </a:p>
          </p:txBody>
        </p:sp>
        <p:grpSp>
          <p:nvGrpSpPr>
            <p:cNvPr id="59" name="Groupe 20">
              <a:extLst>
                <a:ext uri="{FF2B5EF4-FFF2-40B4-BE49-F238E27FC236}">
                  <a16:creationId xmlns:a16="http://schemas.microsoft.com/office/drawing/2014/main" id="{2D8E458F-D8A7-B0F3-B9A1-E8EEBC8617A0}"/>
                </a:ext>
              </a:extLst>
            </p:cNvPr>
            <p:cNvGrpSpPr/>
            <p:nvPr/>
          </p:nvGrpSpPr>
          <p:grpSpPr>
            <a:xfrm>
              <a:off x="151319" y="4321866"/>
              <a:ext cx="400456" cy="574515"/>
              <a:chOff x="414857" y="1738356"/>
              <a:chExt cx="465764" cy="668210"/>
            </a:xfrm>
          </p:grpSpPr>
          <p:sp>
            <p:nvSpPr>
              <p:cNvPr id="60" name="Ellipse 21">
                <a:extLst>
                  <a:ext uri="{FF2B5EF4-FFF2-40B4-BE49-F238E27FC236}">
                    <a16:creationId xmlns:a16="http://schemas.microsoft.com/office/drawing/2014/main" id="{3AA316F6-6A96-25BF-CDCC-87585549D752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61" name="Rectangle 23">
                <a:extLst>
                  <a:ext uri="{FF2B5EF4-FFF2-40B4-BE49-F238E27FC236}">
                    <a16:creationId xmlns:a16="http://schemas.microsoft.com/office/drawing/2014/main" id="{2B202082-C49B-4FBD-D5D1-A383C587221A}"/>
                  </a:ext>
                </a:extLst>
              </p:cNvPr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4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410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04 – Introdução a Internet das Coisas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7C3654BA-AC54-6F8D-211F-34BEC1998287}"/>
              </a:ext>
            </a:extLst>
          </p:cNvPr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computer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systems 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longa distância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ACF04-AF7F-10FF-BEDB-56BF8590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3311" r="19140" b="3396"/>
          <a:stretch/>
        </p:blipFill>
        <p:spPr bwMode="auto">
          <a:xfrm>
            <a:off x="1909916" y="985153"/>
            <a:ext cx="5324169" cy="5324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7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longa distância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FF2EBDAF-283A-5D5A-E7B2-E0515C496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7"/>
          <a:stretch/>
        </p:blipFill>
        <p:spPr bwMode="auto">
          <a:xfrm>
            <a:off x="4211960" y="1196752"/>
            <a:ext cx="4161503" cy="4734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CC2EFB2-13E1-21AB-A4F5-9F1AE2BBB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19890"/>
            <a:ext cx="3763819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6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Ecossistema para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2" descr="https://devopedia.org/images/article/86/9695.1529574302.png">
            <a:extLst>
              <a:ext uri="{FF2B5EF4-FFF2-40B4-BE49-F238E27FC236}">
                <a16:creationId xmlns:a16="http://schemas.microsoft.com/office/drawing/2014/main" id="{13C6F9A1-79BA-89F2-FD74-CF90E99F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705880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7B34C7E-9E1F-5EB7-CE62-E71FC40C2293}"/>
              </a:ext>
            </a:extLst>
          </p:cNvPr>
          <p:cNvSpPr txBox="1"/>
          <p:nvPr/>
        </p:nvSpPr>
        <p:spPr>
          <a:xfrm>
            <a:off x="2339752" y="5373216"/>
            <a:ext cx="19960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Gotham HTF"/>
              </a:rPr>
              <a:t>Fonte: </a:t>
            </a:r>
            <a:r>
              <a:rPr lang="pt-BR" sz="700" dirty="0">
                <a:latin typeface="Gotham HTF"/>
                <a:hlinkClick r:id="rId3"/>
              </a:rPr>
              <a:t>https://devopedia.org/iot-cloud-platforms</a:t>
            </a:r>
            <a:endParaRPr lang="pt-BR" sz="7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7762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Perspectivas e desafios para o Brasil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799B92BA-C541-8D89-0EB5-42063596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506517"/>
            <a:ext cx="8780535" cy="38449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7C2598-716B-73C5-394A-D3FF5494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01210"/>
            <a:ext cx="8780535" cy="76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8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Perspectivas e desafios para o Brasil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BFEFC2E-3B84-B7A0-5B1C-ABCAB404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9315"/>
            <a:ext cx="4355976" cy="17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177DC85-EFF8-BDFC-3E16-99C0F8335A92}"/>
              </a:ext>
            </a:extLst>
          </p:cNvPr>
          <p:cNvSpPr txBox="1">
            <a:spLocks/>
          </p:cNvSpPr>
          <p:nvPr/>
        </p:nvSpPr>
        <p:spPr>
          <a:xfrm>
            <a:off x="3632737" y="1206198"/>
            <a:ext cx="5602586" cy="3951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Gotham HTF"/>
              </a:rPr>
              <a:t>I - melhorar a qualidade de vida das pessoas e promover ganhos de eficiência nos serviços, por meio da implementação de soluções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;</a:t>
            </a:r>
          </a:p>
          <a:p>
            <a:r>
              <a:rPr lang="pt-BR" sz="1800" dirty="0">
                <a:latin typeface="Gotham HTF"/>
              </a:rPr>
              <a:t>II - promover a capacitação profissional relacionada ao desenvolvimento de aplicações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 e a geração de empregos na economia digital;</a:t>
            </a:r>
          </a:p>
          <a:p>
            <a:r>
              <a:rPr lang="pt-BR" sz="1800" dirty="0">
                <a:latin typeface="Gotham HTF"/>
              </a:rPr>
              <a:t>III - incrementar a produtividade e fomentar a competitividade das empresas brasileiras desenvolvedoras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, por meio da promoção de um ecossistema de inovação neste setor;</a:t>
            </a:r>
          </a:p>
          <a:p>
            <a:r>
              <a:rPr lang="pt-BR" sz="1800" dirty="0">
                <a:latin typeface="Gotham HTF"/>
              </a:rPr>
              <a:t>IV - buscar parcerias com os setores público e privado para a implementação da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; e</a:t>
            </a:r>
          </a:p>
          <a:p>
            <a:r>
              <a:rPr lang="pt-BR" sz="1800" dirty="0">
                <a:latin typeface="Gotham HTF"/>
              </a:rPr>
              <a:t>V - aumentar a integração do País no cenário internacional, por meio da participação em fóruns de padronização, da cooperação internacional em pesquisa, desenvolvimento e inovação e da internacionalização de soluções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 desenvolvidas no País.</a:t>
            </a:r>
            <a:endParaRPr lang="pt-BR" altLang="pt-BR" sz="1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19681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Exemplos de aplicações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Mídia Online 2" title="Life Simplified with Connected Devices">
            <a:hlinkClick r:id="" action="ppaction://media"/>
            <a:extLst>
              <a:ext uri="{FF2B5EF4-FFF2-40B4-BE49-F238E27FC236}">
                <a16:creationId xmlns:a16="http://schemas.microsoft.com/office/drawing/2014/main" id="{102B63DB-0409-B990-3DFD-C4629D99DBA0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0587" y="1015652"/>
            <a:ext cx="8542825" cy="48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Exemplos de aplicações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063E1F-D9ED-4945-965F-CFB582BE7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0" t="6508"/>
          <a:stretch/>
        </p:blipFill>
        <p:spPr>
          <a:xfrm>
            <a:off x="280666" y="847682"/>
            <a:ext cx="3931294" cy="52629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B79E13C-8BBC-6D0F-F477-6CA6410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877695"/>
            <a:ext cx="37147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Exemplos de aplicações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851DC5-C631-4CD3-2724-F33F520EC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2" y="811045"/>
            <a:ext cx="3426718" cy="5564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9E5AF74-80AC-7FA5-347B-A407DB62C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06" y="811045"/>
            <a:ext cx="37242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0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Monty Python’s Flying Circle: BBC, 1969. Netflix, 2019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Imagens from Dragon Ball, Saint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Seiya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: Toei Animation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683568" y="940540"/>
            <a:ext cx="4625340" cy="5224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A Internet e </a:t>
            </a:r>
            <a:r>
              <a:rPr lang="en-US" sz="1600" dirty="0" err="1">
                <a:latin typeface="Gotham HTF Light"/>
                <a:cs typeface="Gotham HTF Light"/>
              </a:rPr>
              <a:t>sua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evolução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Quais</a:t>
            </a:r>
            <a:r>
              <a:rPr lang="en-US" sz="1600" dirty="0">
                <a:latin typeface="Gotham HTF Light"/>
                <a:cs typeface="Gotham HTF Light"/>
              </a:rPr>
              <a:t> as </a:t>
            </a:r>
            <a:r>
              <a:rPr lang="en-US" sz="1600" dirty="0" err="1">
                <a:latin typeface="Gotham HTF Light"/>
                <a:cs typeface="Gotham HTF Light"/>
              </a:rPr>
              <a:t>expectativas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futuro</a:t>
            </a:r>
            <a:r>
              <a:rPr lang="en-US" sz="1600" dirty="0">
                <a:latin typeface="Gotham HTF Light"/>
                <a:cs typeface="Gotham HTF Light"/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O que é IoT?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Uma </a:t>
            </a:r>
            <a:r>
              <a:rPr lang="en-US" sz="1600" dirty="0" err="1">
                <a:latin typeface="Gotham HTF Light"/>
                <a:cs typeface="Gotham HTF Light"/>
              </a:rPr>
              <a:t>visão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futuro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envolvendo</a:t>
            </a:r>
            <a:r>
              <a:rPr lang="en-US" sz="1600" dirty="0">
                <a:latin typeface="Gotham HTF Light"/>
                <a:cs typeface="Gotham HTF Light"/>
              </a:rPr>
              <a:t>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Arquitetura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referência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Composição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cenários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envolvendo</a:t>
            </a:r>
            <a:r>
              <a:rPr lang="en-US" sz="1600" dirty="0">
                <a:latin typeface="Gotham HTF Light"/>
                <a:cs typeface="Gotham HTF Light"/>
              </a:rPr>
              <a:t>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IoT </a:t>
            </a:r>
            <a:r>
              <a:rPr lang="en-US" sz="1600" dirty="0" err="1">
                <a:latin typeface="Gotham HTF Light"/>
                <a:cs typeface="Gotham HTF Light"/>
              </a:rPr>
              <a:t>nas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cidades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IoT </a:t>
            </a:r>
            <a:r>
              <a:rPr lang="en-US" sz="1600" dirty="0" err="1">
                <a:latin typeface="Gotham HTF Light"/>
                <a:cs typeface="Gotham HTF Light"/>
              </a:rPr>
              <a:t>nas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industrias</a:t>
            </a:r>
            <a:r>
              <a:rPr lang="en-US" sz="1600" dirty="0">
                <a:latin typeface="Gotham HTF Light"/>
                <a:cs typeface="Gotham HTF Light"/>
              </a:rPr>
              <a:t> – </a:t>
            </a:r>
            <a:r>
              <a:rPr lang="en-US" sz="1600" dirty="0" err="1">
                <a:latin typeface="Gotham HTF Light"/>
                <a:cs typeface="Gotham HTF Light"/>
              </a:rPr>
              <a:t>IIoT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Conectividade</a:t>
            </a:r>
            <a:r>
              <a:rPr lang="en-US" sz="1600" dirty="0">
                <a:latin typeface="Gotham HTF Light"/>
                <a:cs typeface="Gotham HTF Light"/>
              </a:rPr>
              <a:t> para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Tecnologias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curta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distância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Tecnologias</a:t>
            </a:r>
            <a:r>
              <a:rPr lang="en-US" sz="1600" dirty="0">
                <a:latin typeface="Gotham HTF Light"/>
                <a:cs typeface="Gotham HTF Light"/>
              </a:rPr>
              <a:t> de longa </a:t>
            </a:r>
            <a:r>
              <a:rPr lang="en-US" sz="1600" dirty="0" err="1">
                <a:latin typeface="Gotham HTF Light"/>
                <a:cs typeface="Gotham HTF Light"/>
              </a:rPr>
              <a:t>distância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Ecossistema</a:t>
            </a:r>
            <a:r>
              <a:rPr lang="en-US" sz="1600" dirty="0">
                <a:latin typeface="Gotham HTF Light"/>
                <a:cs typeface="Gotham HTF Light"/>
              </a:rPr>
              <a:t> para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Perspectivas</a:t>
            </a:r>
            <a:r>
              <a:rPr lang="en-US" sz="1600" dirty="0">
                <a:latin typeface="Gotham HTF Light"/>
                <a:cs typeface="Gotham HTF Light"/>
              </a:rPr>
              <a:t> e </a:t>
            </a:r>
            <a:r>
              <a:rPr lang="en-US" sz="1600" dirty="0" err="1">
                <a:latin typeface="Gotham HTF Light"/>
                <a:cs typeface="Gotham HTF Light"/>
              </a:rPr>
              <a:t>desafios</a:t>
            </a:r>
            <a:r>
              <a:rPr lang="en-US" sz="1600" dirty="0">
                <a:latin typeface="Gotham HTF Light"/>
                <a:cs typeface="Gotham HTF Light"/>
              </a:rPr>
              <a:t> para o </a:t>
            </a:r>
            <a:r>
              <a:rPr lang="en-US" sz="1600" dirty="0" err="1">
                <a:latin typeface="Gotham HTF Light"/>
                <a:cs typeface="Gotham HTF Light"/>
              </a:rPr>
              <a:t>Brasil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Exemplos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aplicações</a:t>
            </a:r>
            <a:r>
              <a:rPr lang="en-US" sz="1600" dirty="0">
                <a:latin typeface="Gotham HTF Light"/>
                <a:cs typeface="Gotham HTF Light"/>
              </a:rPr>
              <a:t> IoT;</a:t>
            </a: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 internet e sua evolução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C9E2F69-A199-DAB2-18CF-B852945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206" y="1485106"/>
            <a:ext cx="8129588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Quais as expectativas de futuro?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BF2ADA-2879-A206-A155-4C9B6DDDA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6" y="1110260"/>
            <a:ext cx="8244408" cy="46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20638CB-6F96-FABD-0EF0-F47A18E6A7A4}"/>
              </a:ext>
            </a:extLst>
          </p:cNvPr>
          <p:cNvSpPr txBox="1"/>
          <p:nvPr/>
        </p:nvSpPr>
        <p:spPr>
          <a:xfrm>
            <a:off x="5508104" y="5689900"/>
            <a:ext cx="2448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Transforma Insights</a:t>
            </a:r>
            <a:br>
              <a:rPr lang="pt-BR" sz="700" dirty="0"/>
            </a:b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16065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49EA4D7-1D51-A2E8-D80B-F63608016B31}"/>
              </a:ext>
            </a:extLst>
          </p:cNvPr>
          <p:cNvSpPr/>
          <p:nvPr/>
        </p:nvSpPr>
        <p:spPr>
          <a:xfrm>
            <a:off x="1349051" y="2728016"/>
            <a:ext cx="6819689" cy="12039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Gotham HTF"/>
              </a:rPr>
              <a:t>“Em sua </a:t>
            </a:r>
            <a:r>
              <a:rPr lang="pt-BR" sz="2000" b="1" dirty="0">
                <a:solidFill>
                  <a:srgbClr val="ED265B"/>
                </a:solidFill>
                <a:latin typeface="Gotham HTF"/>
              </a:rPr>
              <a:t>definição mais ampla</a:t>
            </a:r>
            <a:r>
              <a:rPr lang="pt-BR" sz="2000" dirty="0">
                <a:solidFill>
                  <a:schemeClr val="tx1"/>
                </a:solidFill>
                <a:latin typeface="Gotham HTF"/>
              </a:rPr>
              <a:t>, a Internet das Coisas engloba todos os objetos que transmitem informações através da internet, como computadores, </a:t>
            </a:r>
            <a:r>
              <a:rPr lang="pt-BR" sz="2000" i="1" dirty="0">
                <a:solidFill>
                  <a:schemeClr val="tx1"/>
                </a:solidFill>
                <a:latin typeface="Gotham HTF"/>
              </a:rPr>
              <a:t>tablets </a:t>
            </a:r>
            <a:r>
              <a:rPr lang="pt-BR" sz="2000" dirty="0">
                <a:solidFill>
                  <a:schemeClr val="tx1"/>
                </a:solidFill>
                <a:latin typeface="Gotham HTF"/>
              </a:rPr>
              <a:t>e</a:t>
            </a:r>
            <a:r>
              <a:rPr lang="pt-BR" sz="2000" i="1" dirty="0">
                <a:solidFill>
                  <a:schemeClr val="tx1"/>
                </a:solidFill>
                <a:latin typeface="Gotham HTF"/>
              </a:rPr>
              <a:t> smartphones.”</a:t>
            </a:r>
            <a:endParaRPr lang="pt-BR" sz="2000" dirty="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31E2D6E-787C-639D-7059-D8F569954024}"/>
              </a:ext>
            </a:extLst>
          </p:cNvPr>
          <p:cNvSpPr/>
          <p:nvPr/>
        </p:nvSpPr>
        <p:spPr>
          <a:xfrm>
            <a:off x="1136216" y="2728016"/>
            <a:ext cx="212834" cy="12039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D9F219-9E0E-83AF-2CCC-030830486A41}"/>
              </a:ext>
            </a:extLst>
          </p:cNvPr>
          <p:cNvSpPr>
            <a:spLocks noChangeAspect="1"/>
          </p:cNvSpPr>
          <p:nvPr/>
        </p:nvSpPr>
        <p:spPr>
          <a:xfrm>
            <a:off x="351805" y="3018245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6E937-C7A1-C4AF-AB7C-D0FC7327B3D2}"/>
              </a:ext>
            </a:extLst>
          </p:cNvPr>
          <p:cNvCxnSpPr>
            <a:stCxn id="5" idx="6"/>
            <a:endCxn id="3" idx="1"/>
          </p:cNvCxnSpPr>
          <p:nvPr/>
        </p:nvCxnSpPr>
        <p:spPr>
          <a:xfrm flipV="1">
            <a:off x="975260" y="3329972"/>
            <a:ext cx="160956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5A22C48-2C72-A10E-9F68-6D85C9503DDE}"/>
              </a:ext>
            </a:extLst>
          </p:cNvPr>
          <p:cNvSpPr/>
          <p:nvPr/>
        </p:nvSpPr>
        <p:spPr>
          <a:xfrm>
            <a:off x="1349051" y="4385328"/>
            <a:ext cx="6819689" cy="12039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Gotham HTF"/>
              </a:rPr>
              <a:t>“A </a:t>
            </a:r>
            <a:r>
              <a:rPr lang="pt-BR" sz="2000" b="1" dirty="0">
                <a:solidFill>
                  <a:srgbClr val="ED265B"/>
                </a:solidFill>
                <a:latin typeface="Gotham HTF"/>
              </a:rPr>
              <a:t>definição mais estrita, </a:t>
            </a:r>
            <a:r>
              <a:rPr lang="pt-BR" sz="2000" dirty="0">
                <a:solidFill>
                  <a:schemeClr val="tx1"/>
                </a:solidFill>
                <a:latin typeface="Gotham HTF"/>
              </a:rPr>
              <a:t>e comumente aceita, considera apenas os objetos capazes de detectar e transmitir informações, além de atuar sem a presença constante de intervenção humana.”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71D472-ABA6-4AE4-AED0-7928A3932A9C}"/>
              </a:ext>
            </a:extLst>
          </p:cNvPr>
          <p:cNvSpPr/>
          <p:nvPr/>
        </p:nvSpPr>
        <p:spPr>
          <a:xfrm>
            <a:off x="1136216" y="4385328"/>
            <a:ext cx="212834" cy="120391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3F8D2C0B-B6E6-55CB-447F-0771B891DBB0}"/>
              </a:ext>
            </a:extLst>
          </p:cNvPr>
          <p:cNvSpPr>
            <a:spLocks noChangeAspect="1"/>
          </p:cNvSpPr>
          <p:nvPr/>
        </p:nvSpPr>
        <p:spPr>
          <a:xfrm>
            <a:off x="351805" y="4675557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0AD0DDBC-9ECB-2E86-BB67-FB1CD3E18848}"/>
              </a:ext>
            </a:extLst>
          </p:cNvPr>
          <p:cNvCxnSpPr>
            <a:stCxn id="10" idx="6"/>
            <a:endCxn id="8" idx="1"/>
          </p:cNvCxnSpPr>
          <p:nvPr/>
        </p:nvCxnSpPr>
        <p:spPr>
          <a:xfrm flipV="1">
            <a:off x="975260" y="4987284"/>
            <a:ext cx="160956" cy="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www.participa.br/thumbnails/public/0055/1154/Banner_internet_-_Plano_Nacional_de_IoT__3__display.jpg">
            <a:extLst>
              <a:ext uri="{FF2B5EF4-FFF2-40B4-BE49-F238E27FC236}">
                <a16:creationId xmlns:a16="http://schemas.microsoft.com/office/drawing/2014/main" id="{7B44EB25-6E3C-8069-D6C6-9500DA77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5" y="882987"/>
            <a:ext cx="6399107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47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49EA4D7-1D51-A2E8-D80B-F63608016B31}"/>
              </a:ext>
            </a:extLst>
          </p:cNvPr>
          <p:cNvSpPr/>
          <p:nvPr/>
        </p:nvSpPr>
        <p:spPr>
          <a:xfrm>
            <a:off x="1349051" y="2728015"/>
            <a:ext cx="6819689" cy="3246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Gotham HTF"/>
              </a:rPr>
              <a:t>“A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Internet</a:t>
            </a:r>
            <a:r>
              <a:rPr lang="pt-BR" sz="2400" b="1" dirty="0">
                <a:solidFill>
                  <a:schemeClr val="tx1"/>
                </a:solidFill>
                <a:latin typeface="Gotham HTF"/>
              </a:rPr>
              <a:t>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das</a:t>
            </a:r>
            <a:r>
              <a:rPr lang="pt-BR" sz="2400" b="1" dirty="0">
                <a:solidFill>
                  <a:schemeClr val="tx1"/>
                </a:solidFill>
                <a:latin typeface="Gotham HTF"/>
              </a:rPr>
              <a:t>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Coisas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, ou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IoT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, consiste na rede de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todos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os objetos que se comunicam e interagem de forma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autônoma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via internet, permitindo o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monitoramento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e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gerenciamento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desses dispositivos via </a:t>
            </a:r>
            <a:r>
              <a:rPr lang="pt-BR" sz="2400" i="1" dirty="0">
                <a:solidFill>
                  <a:schemeClr val="tx1"/>
                </a:solidFill>
                <a:latin typeface="Gotham HTF"/>
              </a:rPr>
              <a:t>software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para aumentar a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eficiência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de sistemas e processos, além de habilitar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novos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serviços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e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melhorar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a qualidade de vida das pessoas.”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31E2D6E-787C-639D-7059-D8F569954024}"/>
              </a:ext>
            </a:extLst>
          </p:cNvPr>
          <p:cNvSpPr/>
          <p:nvPr/>
        </p:nvSpPr>
        <p:spPr>
          <a:xfrm>
            <a:off x="1136216" y="2728016"/>
            <a:ext cx="212834" cy="324699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D9F219-9E0E-83AF-2CCC-030830486A41}"/>
              </a:ext>
            </a:extLst>
          </p:cNvPr>
          <p:cNvSpPr>
            <a:spLocks noChangeAspect="1"/>
          </p:cNvSpPr>
          <p:nvPr/>
        </p:nvSpPr>
        <p:spPr>
          <a:xfrm>
            <a:off x="256424" y="4037551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6E937-C7A1-C4AF-AB7C-D0FC7327B3D2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>
            <a:off x="879879" y="4349279"/>
            <a:ext cx="256337" cy="22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www.participa.br/thumbnails/public/0055/1154/Banner_internet_-_Plano_Nacional_de_IoT__3__display.jpg">
            <a:extLst>
              <a:ext uri="{FF2B5EF4-FFF2-40B4-BE49-F238E27FC236}">
                <a16:creationId xmlns:a16="http://schemas.microsoft.com/office/drawing/2014/main" id="{7B44EB25-6E3C-8069-D6C6-9500DA77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5" y="882987"/>
            <a:ext cx="6399107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Uma visão de futuro envolvendo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Mídia Online 3" title="The Top 4 Internet of Things (IoT) Trends In 2023">
            <a:hlinkClick r:id="" action="ppaction://media"/>
            <a:extLst>
              <a:ext uri="{FF2B5EF4-FFF2-40B4-BE49-F238E27FC236}">
                <a16:creationId xmlns:a16="http://schemas.microsoft.com/office/drawing/2014/main" id="{71AE9CBC-A4B0-8F44-B3C3-B7EAA585DA6A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544" y="1455261"/>
            <a:ext cx="8208912" cy="46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8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 de referência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D0E1D5F-D1DA-5BDB-6546-A852A2F91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2"/>
          <a:stretch/>
        </p:blipFill>
        <p:spPr>
          <a:xfrm>
            <a:off x="433388" y="1124744"/>
            <a:ext cx="8277225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60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389FCF19_CE43_47FB_8AEB_7D3A80487AE3&quot;,&quot;SourceFullName&quot;:&quot;https://www.youtube.com/embed/d7Rd6UgcrWo?feature=oembed&quot;,&quot;LastUpdate&quot;:&quot;2023-07-24 7:55 PM&quot;,&quot;UpdatedBy&quot;:&quot;Airton Toyofuku&quot;,&quot;IsLinked&quot;:false,&quot;IsBrokenLink&quot;:false,&quot;Type&quot;: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ear_POWER_USER_SEPARATOR_ICONS_cog_POWER_USER_SEPARATOR_ICONS_machine_POWER_USER_SEPARATOR_ICONS_setting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BDC5124A_5CD7_40B5_BB21_C636D3F84E81&quot;,&quot;SourceFullName&quot;:&quot;https://www.youtube.com/embed/AQdLQV6vhbk?feature=oembed&quot;,&quot;LastUpdate&quot;:&quot;2023-07-24 9:25 PM&quot;,&quot;UpdatedBy&quot;:&quot;Airton Toyofuku&quot;,&quot;IsLinked&quot;:false,&quot;IsBrokenLink&quot;:false,&quot;Type&quot;: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DA1853B4_14D0_48FC_AF53_5AD8C2A3B3FF&quot;,&quot;SourceFullName&quot;:&quot;https://www.youtube.com/embed/NjYTzvAVozo?feature=oembed&quot;,&quot;LastUpdate&quot;:&quot;2023-07-24 10:22 PM&quot;,&quot;UpdatedBy&quot;:&quot;Airton Toyofuku&quot;,&quot;IsLinked&quot;:false,&quot;IsBrokenLink&quot;:false,&quot;Type&quot;:2}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6136</TotalTime>
  <Words>772</Words>
  <Application>Microsoft Office PowerPoint</Application>
  <PresentationFormat>Apresentação na tela (4:3)</PresentationFormat>
  <Paragraphs>125</Paragraphs>
  <Slides>28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408</cp:revision>
  <dcterms:created xsi:type="dcterms:W3CDTF">2018-08-18T04:32:45Z</dcterms:created>
  <dcterms:modified xsi:type="dcterms:W3CDTF">2023-07-27T12:22:51Z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